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7" r:id="rId1"/>
    <p:sldMasterId id="2147483668" r:id="rId2"/>
  </p:sldMasterIdLst>
  <p:notesMasterIdLst>
    <p:notesMasterId r:id="rId37"/>
  </p:notesMasterIdLst>
  <p:sldIdLst>
    <p:sldId id="256" r:id="rId3"/>
    <p:sldId id="328" r:id="rId4"/>
    <p:sldId id="326" r:id="rId5"/>
    <p:sldId id="339" r:id="rId6"/>
    <p:sldId id="314" r:id="rId7"/>
    <p:sldId id="347" r:id="rId8"/>
    <p:sldId id="313" r:id="rId9"/>
    <p:sldId id="343" r:id="rId10"/>
    <p:sldId id="340" r:id="rId11"/>
    <p:sldId id="311" r:id="rId12"/>
    <p:sldId id="315" r:id="rId13"/>
    <p:sldId id="325" r:id="rId14"/>
    <p:sldId id="344" r:id="rId15"/>
    <p:sldId id="346" r:id="rId16"/>
    <p:sldId id="345" r:id="rId17"/>
    <p:sldId id="334" r:id="rId18"/>
    <p:sldId id="320" r:id="rId19"/>
    <p:sldId id="337" r:id="rId20"/>
    <p:sldId id="335" r:id="rId21"/>
    <p:sldId id="348" r:id="rId22"/>
    <p:sldId id="332" r:id="rId23"/>
    <p:sldId id="349" r:id="rId24"/>
    <p:sldId id="331" r:id="rId25"/>
    <p:sldId id="308" r:id="rId26"/>
    <p:sldId id="307" r:id="rId27"/>
    <p:sldId id="310" r:id="rId28"/>
    <p:sldId id="309" r:id="rId29"/>
    <p:sldId id="336" r:id="rId30"/>
    <p:sldId id="324" r:id="rId31"/>
    <p:sldId id="316" r:id="rId32"/>
    <p:sldId id="319" r:id="rId33"/>
    <p:sldId id="321" r:id="rId34"/>
    <p:sldId id="322" r:id="rId35"/>
    <p:sldId id="318"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ao" initials="P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3B4B"/>
    <a:srgbClr val="FEE18A"/>
    <a:srgbClr val="66C2A5"/>
    <a:srgbClr val="00B7D4"/>
    <a:srgbClr val="00869B"/>
    <a:srgbClr val="FFFFCC"/>
    <a:srgbClr val="99FF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75ABBD-8A4F-4F15-A026-603A09ED9A99}">
  <a:tblStyle styleId="{7775ABBD-8A4F-4F15-A026-603A09ED9A99}"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F3F7"/>
          </a:solidFill>
        </a:fill>
      </a:tcStyle>
    </a:wholeTbl>
    <a:band1H>
      <a:tcStyle>
        <a:tcBdr/>
        <a:fill>
          <a:solidFill>
            <a:srgbClr val="CAE5EF"/>
          </a:solidFill>
        </a:fill>
      </a:tcStyle>
    </a:band1H>
    <a:band1V>
      <a:tcStyle>
        <a:tcBdr/>
        <a:fill>
          <a:solidFill>
            <a:srgbClr val="CAE5EF"/>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F0BC534C-C029-4637-ABFA-D0FD65D070FA}" styleName="Table_1"/>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2" autoAdjust="0"/>
    <p:restoredTop sz="81170" autoAdjust="0"/>
  </p:normalViewPr>
  <p:slideViewPr>
    <p:cSldViewPr snapToGrid="0">
      <p:cViewPr varScale="1">
        <p:scale>
          <a:sx n="84" d="100"/>
          <a:sy n="84" d="100"/>
        </p:scale>
        <p:origin x="600" y="7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_rels/data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C459B1-0ECA-4641-A94E-1A1E1F99D910}"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04980B86-34C8-453A-B3C7-B597D098F94F}">
      <dgm:prSet phldrT="[Text]"/>
      <dgm:spPr/>
      <dgm:t>
        <a:bodyPr/>
        <a:lstStyle/>
        <a:p>
          <a:r>
            <a:rPr lang="en-US" dirty="0" smtClean="0"/>
            <a:t>Scalable</a:t>
          </a:r>
          <a:endParaRPr lang="en-US" dirty="0"/>
        </a:p>
      </dgm:t>
    </dgm:pt>
    <dgm:pt modelId="{B654E257-6EC4-48B5-90CC-F87EAA6F1DBA}" type="parTrans" cxnId="{4F839767-7B2A-4E12-A853-261CCCB1EC87}">
      <dgm:prSet/>
      <dgm:spPr/>
      <dgm:t>
        <a:bodyPr/>
        <a:lstStyle/>
        <a:p>
          <a:endParaRPr lang="en-US"/>
        </a:p>
      </dgm:t>
    </dgm:pt>
    <dgm:pt modelId="{15265132-6E40-45BF-8A16-709254A3A1EC}" type="sibTrans" cxnId="{4F839767-7B2A-4E12-A853-261CCCB1EC87}">
      <dgm:prSet/>
      <dgm:spPr/>
      <dgm:t>
        <a:bodyPr/>
        <a:lstStyle/>
        <a:p>
          <a:endParaRPr lang="en-US"/>
        </a:p>
      </dgm:t>
    </dgm:pt>
    <dgm:pt modelId="{283FB9E0-502C-42C7-B157-767D229DD7E4}">
      <dgm:prSet phldrT="[Text]"/>
      <dgm:spPr/>
      <dgm:t>
        <a:bodyPr/>
        <a:lstStyle/>
        <a:p>
          <a:r>
            <a:rPr lang="en-US" dirty="0" smtClean="0"/>
            <a:t>Effective</a:t>
          </a:r>
          <a:endParaRPr lang="en-US" dirty="0"/>
        </a:p>
      </dgm:t>
    </dgm:pt>
    <dgm:pt modelId="{D44E0D84-9AEB-479F-A80B-DBB46BC66689}" type="parTrans" cxnId="{0FC36BF9-531A-4476-9D98-77D5ECCDC4CC}">
      <dgm:prSet/>
      <dgm:spPr/>
      <dgm:t>
        <a:bodyPr/>
        <a:lstStyle/>
        <a:p>
          <a:endParaRPr lang="en-US"/>
        </a:p>
      </dgm:t>
    </dgm:pt>
    <dgm:pt modelId="{993DDB63-B78A-4D58-9EE2-9181365D2270}" type="sibTrans" cxnId="{0FC36BF9-531A-4476-9D98-77D5ECCDC4CC}">
      <dgm:prSet/>
      <dgm:spPr/>
      <dgm:t>
        <a:bodyPr/>
        <a:lstStyle/>
        <a:p>
          <a:endParaRPr lang="en-US"/>
        </a:p>
      </dgm:t>
    </dgm:pt>
    <dgm:pt modelId="{7CE2DE1B-2424-46D6-B5FA-A28B7F40D5F6}">
      <dgm:prSet phldrT="[Text]"/>
      <dgm:spPr/>
      <dgm:t>
        <a:bodyPr/>
        <a:lstStyle/>
        <a:p>
          <a:r>
            <a:rPr lang="en-US" dirty="0" smtClean="0"/>
            <a:t>Flexible</a:t>
          </a:r>
          <a:endParaRPr lang="en-US" dirty="0"/>
        </a:p>
      </dgm:t>
    </dgm:pt>
    <dgm:pt modelId="{A6AE0644-5B23-4D0C-810C-7981BCCC638B}" type="sibTrans" cxnId="{7DE12786-923D-464E-B00B-059C4AAC8853}">
      <dgm:prSet/>
      <dgm:spPr/>
      <dgm:t>
        <a:bodyPr/>
        <a:lstStyle/>
        <a:p>
          <a:endParaRPr lang="en-US"/>
        </a:p>
      </dgm:t>
    </dgm:pt>
    <dgm:pt modelId="{F279DE4E-C349-4960-ACBF-270902E5D281}" type="parTrans" cxnId="{7DE12786-923D-464E-B00B-059C4AAC8853}">
      <dgm:prSet/>
      <dgm:spPr/>
      <dgm:t>
        <a:bodyPr/>
        <a:lstStyle/>
        <a:p>
          <a:endParaRPr lang="en-US"/>
        </a:p>
      </dgm:t>
    </dgm:pt>
    <dgm:pt modelId="{253C536A-8911-4A96-B405-6DED9C502AB9}" type="pres">
      <dgm:prSet presAssocID="{40C459B1-0ECA-4641-A94E-1A1E1F99D910}" presName="diagram" presStyleCnt="0">
        <dgm:presLayoutVars>
          <dgm:dir/>
          <dgm:resizeHandles val="exact"/>
        </dgm:presLayoutVars>
      </dgm:prSet>
      <dgm:spPr/>
      <dgm:t>
        <a:bodyPr/>
        <a:lstStyle/>
        <a:p>
          <a:endParaRPr lang="en-US"/>
        </a:p>
      </dgm:t>
    </dgm:pt>
    <dgm:pt modelId="{ED8E6D90-2CF4-4B3F-9A30-88C3254A9963}" type="pres">
      <dgm:prSet presAssocID="{04980B86-34C8-453A-B3C7-B597D098F94F}" presName="node" presStyleLbl="node1" presStyleIdx="0" presStyleCnt="3">
        <dgm:presLayoutVars>
          <dgm:bulletEnabled val="1"/>
        </dgm:presLayoutVars>
      </dgm:prSet>
      <dgm:spPr/>
      <dgm:t>
        <a:bodyPr/>
        <a:lstStyle/>
        <a:p>
          <a:endParaRPr lang="en-US"/>
        </a:p>
      </dgm:t>
    </dgm:pt>
    <dgm:pt modelId="{DA07C763-329C-489C-A346-6B0ACCE6B631}" type="pres">
      <dgm:prSet presAssocID="{15265132-6E40-45BF-8A16-709254A3A1EC}" presName="sibTrans" presStyleCnt="0"/>
      <dgm:spPr/>
      <dgm:t>
        <a:bodyPr/>
        <a:lstStyle/>
        <a:p>
          <a:endParaRPr lang="en-US"/>
        </a:p>
      </dgm:t>
    </dgm:pt>
    <dgm:pt modelId="{8AD83936-28AA-4AF0-958B-D00B15F2FCB1}" type="pres">
      <dgm:prSet presAssocID="{283FB9E0-502C-42C7-B157-767D229DD7E4}" presName="node" presStyleLbl="node1" presStyleIdx="1" presStyleCnt="3">
        <dgm:presLayoutVars>
          <dgm:bulletEnabled val="1"/>
        </dgm:presLayoutVars>
      </dgm:prSet>
      <dgm:spPr/>
      <dgm:t>
        <a:bodyPr/>
        <a:lstStyle/>
        <a:p>
          <a:endParaRPr lang="en-US"/>
        </a:p>
      </dgm:t>
    </dgm:pt>
    <dgm:pt modelId="{C13CA80F-7A42-41CE-B1F5-159269025E42}" type="pres">
      <dgm:prSet presAssocID="{993DDB63-B78A-4D58-9EE2-9181365D2270}" presName="sibTrans" presStyleCnt="0"/>
      <dgm:spPr/>
      <dgm:t>
        <a:bodyPr/>
        <a:lstStyle/>
        <a:p>
          <a:endParaRPr lang="en-US"/>
        </a:p>
      </dgm:t>
    </dgm:pt>
    <dgm:pt modelId="{14381B8A-4B91-4BB3-B242-65C741463A33}" type="pres">
      <dgm:prSet presAssocID="{7CE2DE1B-2424-46D6-B5FA-A28B7F40D5F6}" presName="node" presStyleLbl="node1" presStyleIdx="2" presStyleCnt="3">
        <dgm:presLayoutVars>
          <dgm:bulletEnabled val="1"/>
        </dgm:presLayoutVars>
      </dgm:prSet>
      <dgm:spPr/>
      <dgm:t>
        <a:bodyPr/>
        <a:lstStyle/>
        <a:p>
          <a:endParaRPr lang="en-US"/>
        </a:p>
      </dgm:t>
    </dgm:pt>
  </dgm:ptLst>
  <dgm:cxnLst>
    <dgm:cxn modelId="{3FEB4227-A0D5-4CF2-BB5E-DEFBFCEE353F}" type="presOf" srcId="{7CE2DE1B-2424-46D6-B5FA-A28B7F40D5F6}" destId="{14381B8A-4B91-4BB3-B242-65C741463A33}" srcOrd="0" destOrd="0" presId="urn:microsoft.com/office/officeart/2005/8/layout/default"/>
    <dgm:cxn modelId="{7DE12786-923D-464E-B00B-059C4AAC8853}" srcId="{40C459B1-0ECA-4641-A94E-1A1E1F99D910}" destId="{7CE2DE1B-2424-46D6-B5FA-A28B7F40D5F6}" srcOrd="2" destOrd="0" parTransId="{F279DE4E-C349-4960-ACBF-270902E5D281}" sibTransId="{A6AE0644-5B23-4D0C-810C-7981BCCC638B}"/>
    <dgm:cxn modelId="{A7AF8FC7-E08A-4970-970E-DCC42A5CA3F6}" type="presOf" srcId="{04980B86-34C8-453A-B3C7-B597D098F94F}" destId="{ED8E6D90-2CF4-4B3F-9A30-88C3254A9963}" srcOrd="0" destOrd="0" presId="urn:microsoft.com/office/officeart/2005/8/layout/default"/>
    <dgm:cxn modelId="{DC96FB8A-F9DB-47CA-87D3-58BD8A4FB336}" type="presOf" srcId="{40C459B1-0ECA-4641-A94E-1A1E1F99D910}" destId="{253C536A-8911-4A96-B405-6DED9C502AB9}" srcOrd="0" destOrd="0" presId="urn:microsoft.com/office/officeart/2005/8/layout/default"/>
    <dgm:cxn modelId="{54EB3492-955F-4182-B1D2-F0E1BDB5A77D}" type="presOf" srcId="{283FB9E0-502C-42C7-B157-767D229DD7E4}" destId="{8AD83936-28AA-4AF0-958B-D00B15F2FCB1}" srcOrd="0" destOrd="0" presId="urn:microsoft.com/office/officeart/2005/8/layout/default"/>
    <dgm:cxn modelId="{0FC36BF9-531A-4476-9D98-77D5ECCDC4CC}" srcId="{40C459B1-0ECA-4641-A94E-1A1E1F99D910}" destId="{283FB9E0-502C-42C7-B157-767D229DD7E4}" srcOrd="1" destOrd="0" parTransId="{D44E0D84-9AEB-479F-A80B-DBB46BC66689}" sibTransId="{993DDB63-B78A-4D58-9EE2-9181365D2270}"/>
    <dgm:cxn modelId="{4F839767-7B2A-4E12-A853-261CCCB1EC87}" srcId="{40C459B1-0ECA-4641-A94E-1A1E1F99D910}" destId="{04980B86-34C8-453A-B3C7-B597D098F94F}" srcOrd="0" destOrd="0" parTransId="{B654E257-6EC4-48B5-90CC-F87EAA6F1DBA}" sibTransId="{15265132-6E40-45BF-8A16-709254A3A1EC}"/>
    <dgm:cxn modelId="{26C8087E-5D47-4338-A6E0-306735435998}" type="presParOf" srcId="{253C536A-8911-4A96-B405-6DED9C502AB9}" destId="{ED8E6D90-2CF4-4B3F-9A30-88C3254A9963}" srcOrd="0" destOrd="0" presId="urn:microsoft.com/office/officeart/2005/8/layout/default"/>
    <dgm:cxn modelId="{15CC17D6-ED6C-4839-9301-B64F36F7F9F1}" type="presParOf" srcId="{253C536A-8911-4A96-B405-6DED9C502AB9}" destId="{DA07C763-329C-489C-A346-6B0ACCE6B631}" srcOrd="1" destOrd="0" presId="urn:microsoft.com/office/officeart/2005/8/layout/default"/>
    <dgm:cxn modelId="{9660EF33-7C6A-426E-9285-B5308E361731}" type="presParOf" srcId="{253C536A-8911-4A96-B405-6DED9C502AB9}" destId="{8AD83936-28AA-4AF0-958B-D00B15F2FCB1}" srcOrd="2" destOrd="0" presId="urn:microsoft.com/office/officeart/2005/8/layout/default"/>
    <dgm:cxn modelId="{49E3FCCE-15A1-4234-B623-9303B7661EE9}" type="presParOf" srcId="{253C536A-8911-4A96-B405-6DED9C502AB9}" destId="{C13CA80F-7A42-41CE-B1F5-159269025E42}" srcOrd="3" destOrd="0" presId="urn:microsoft.com/office/officeart/2005/8/layout/default"/>
    <dgm:cxn modelId="{C617A8A3-1C31-470B-B61C-3467FF605C6E}" type="presParOf" srcId="{253C536A-8911-4A96-B405-6DED9C502AB9}" destId="{14381B8A-4B91-4BB3-B242-65C741463A33}"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9A5389-D131-4356-BCDB-329D18B4BB5A}" type="doc">
      <dgm:prSet loTypeId="urn:microsoft.com/office/officeart/2005/8/layout/vList2" loCatId="list" qsTypeId="urn:microsoft.com/office/officeart/2005/8/quickstyle/simple2" qsCatId="simple" csTypeId="urn:microsoft.com/office/officeart/2005/8/colors/accent0_2" csCatId="mainScheme" phldr="1"/>
      <dgm:spPr/>
      <dgm:t>
        <a:bodyPr/>
        <a:lstStyle/>
        <a:p>
          <a:endParaRPr lang="en-US"/>
        </a:p>
      </dgm:t>
    </dgm:pt>
    <dgm:pt modelId="{71C331B6-8B9F-44C2-BE7C-0D3A9E4F7DF7}">
      <dgm:prSet phldrT="[Text]" custT="1"/>
      <dgm:spPr/>
      <dgm:t>
        <a:bodyPr/>
        <a:lstStyle/>
        <a:p>
          <a:r>
            <a:rPr lang="en-US" sz="4400" dirty="0" smtClean="0"/>
            <a:t>Technical skills </a:t>
          </a:r>
          <a:endParaRPr lang="en-US" sz="4400" dirty="0"/>
        </a:p>
      </dgm:t>
    </dgm:pt>
    <dgm:pt modelId="{32CEB36C-5BFC-4BF5-9941-3F53979712C8}" type="parTrans" cxnId="{A341E683-2DB6-448D-B313-24F5ACCD1053}">
      <dgm:prSet/>
      <dgm:spPr/>
      <dgm:t>
        <a:bodyPr/>
        <a:lstStyle/>
        <a:p>
          <a:endParaRPr lang="en-US"/>
        </a:p>
      </dgm:t>
    </dgm:pt>
    <dgm:pt modelId="{9BE7FB55-50B2-48E5-ACB0-B789D925641A}" type="sibTrans" cxnId="{A341E683-2DB6-448D-B313-24F5ACCD1053}">
      <dgm:prSet/>
      <dgm:spPr/>
      <dgm:t>
        <a:bodyPr/>
        <a:lstStyle/>
        <a:p>
          <a:endParaRPr lang="en-US"/>
        </a:p>
      </dgm:t>
    </dgm:pt>
    <dgm:pt modelId="{5075DA1B-974B-4470-A3A0-EC2F59A2B8DB}">
      <dgm:prSet phldrT="[Text]"/>
      <dgm:spPr/>
      <dgm:t>
        <a:bodyPr/>
        <a:lstStyle/>
        <a:p>
          <a:r>
            <a:rPr lang="en-US" dirty="0" smtClean="0"/>
            <a:t>Data visualization</a:t>
          </a:r>
          <a:endParaRPr lang="en-US" dirty="0"/>
        </a:p>
      </dgm:t>
    </dgm:pt>
    <dgm:pt modelId="{4FC903DB-FE41-4A7E-BCFD-086F9AA2A69B}" type="parTrans" cxnId="{F3E3B560-B444-4260-800A-A920140BFB06}">
      <dgm:prSet/>
      <dgm:spPr/>
      <dgm:t>
        <a:bodyPr/>
        <a:lstStyle/>
        <a:p>
          <a:endParaRPr lang="en-US"/>
        </a:p>
      </dgm:t>
    </dgm:pt>
    <dgm:pt modelId="{92E5C75C-AAD0-463D-B58A-8B330701A1C9}" type="sibTrans" cxnId="{F3E3B560-B444-4260-800A-A920140BFB06}">
      <dgm:prSet/>
      <dgm:spPr/>
      <dgm:t>
        <a:bodyPr/>
        <a:lstStyle/>
        <a:p>
          <a:endParaRPr lang="en-US"/>
        </a:p>
      </dgm:t>
    </dgm:pt>
    <dgm:pt modelId="{29BC2EDD-72EA-433B-B5DB-A077ED3E9FD6}">
      <dgm:prSet phldrT="[Text]" custT="1"/>
      <dgm:spPr/>
      <dgm:t>
        <a:bodyPr/>
        <a:lstStyle/>
        <a:p>
          <a:r>
            <a:rPr lang="en-US" sz="4700" dirty="0" smtClean="0"/>
            <a:t>Soft </a:t>
          </a:r>
          <a:r>
            <a:rPr lang="en-US" sz="4400" dirty="0" smtClean="0"/>
            <a:t>skills</a:t>
          </a:r>
          <a:endParaRPr lang="en-US" sz="4700" dirty="0"/>
        </a:p>
      </dgm:t>
    </dgm:pt>
    <dgm:pt modelId="{20801B3C-FE67-49A2-8180-954F45E984B6}" type="parTrans" cxnId="{DE835410-2277-4A5F-8807-6B29FC52F45A}">
      <dgm:prSet/>
      <dgm:spPr/>
      <dgm:t>
        <a:bodyPr/>
        <a:lstStyle/>
        <a:p>
          <a:endParaRPr lang="en-US"/>
        </a:p>
      </dgm:t>
    </dgm:pt>
    <dgm:pt modelId="{31FAD139-FCBA-470F-84D5-BDA824F533E4}" type="sibTrans" cxnId="{DE835410-2277-4A5F-8807-6B29FC52F45A}">
      <dgm:prSet/>
      <dgm:spPr/>
      <dgm:t>
        <a:bodyPr/>
        <a:lstStyle/>
        <a:p>
          <a:endParaRPr lang="en-US"/>
        </a:p>
      </dgm:t>
    </dgm:pt>
    <dgm:pt modelId="{AED306CD-FA7A-41AC-A5CF-3CA8098CF6A3}">
      <dgm:prSet phldrT="[Text]"/>
      <dgm:spPr/>
      <dgm:t>
        <a:bodyPr/>
        <a:lstStyle/>
        <a:p>
          <a:r>
            <a:rPr lang="en-US" dirty="0" smtClean="0"/>
            <a:t>Teamwork and collaboration</a:t>
          </a:r>
          <a:endParaRPr lang="en-US" dirty="0"/>
        </a:p>
      </dgm:t>
    </dgm:pt>
    <dgm:pt modelId="{A9F6A573-A7BB-47E6-A084-439E66DC87B3}" type="parTrans" cxnId="{82A3B5F1-CF5D-43E9-99C7-D30D5CF7AB24}">
      <dgm:prSet/>
      <dgm:spPr/>
      <dgm:t>
        <a:bodyPr/>
        <a:lstStyle/>
        <a:p>
          <a:endParaRPr lang="en-US"/>
        </a:p>
      </dgm:t>
    </dgm:pt>
    <dgm:pt modelId="{F0A9DFEF-DB81-4D2D-A75B-33C4B11AF45A}" type="sibTrans" cxnId="{82A3B5F1-CF5D-43E9-99C7-D30D5CF7AB24}">
      <dgm:prSet/>
      <dgm:spPr/>
      <dgm:t>
        <a:bodyPr/>
        <a:lstStyle/>
        <a:p>
          <a:endParaRPr lang="en-US"/>
        </a:p>
      </dgm:t>
    </dgm:pt>
    <dgm:pt modelId="{DA442BD8-997F-4EAA-80B1-7DF062042BDA}">
      <dgm:prSet phldrT="[Text]"/>
      <dgm:spPr/>
      <dgm:t>
        <a:bodyPr/>
        <a:lstStyle/>
        <a:p>
          <a:r>
            <a:rPr lang="en-US" dirty="0" smtClean="0"/>
            <a:t>Web development</a:t>
          </a:r>
          <a:endParaRPr lang="en-US" dirty="0"/>
        </a:p>
      </dgm:t>
    </dgm:pt>
    <dgm:pt modelId="{5048D095-5E45-4F31-AF5B-595D9251ABE2}" type="parTrans" cxnId="{5575951E-EA05-49D7-850D-6030F26AD6BB}">
      <dgm:prSet/>
      <dgm:spPr/>
      <dgm:t>
        <a:bodyPr/>
        <a:lstStyle/>
        <a:p>
          <a:endParaRPr lang="en-US"/>
        </a:p>
      </dgm:t>
    </dgm:pt>
    <dgm:pt modelId="{CA3C3953-A095-457B-9EA3-521C6FD3A7B8}" type="sibTrans" cxnId="{5575951E-EA05-49D7-850D-6030F26AD6BB}">
      <dgm:prSet/>
      <dgm:spPr/>
      <dgm:t>
        <a:bodyPr/>
        <a:lstStyle/>
        <a:p>
          <a:endParaRPr lang="en-US"/>
        </a:p>
      </dgm:t>
    </dgm:pt>
    <dgm:pt modelId="{553A7DC9-3D7C-420B-994E-BC055D22FEBA}">
      <dgm:prSet phldrT="[Text]"/>
      <dgm:spPr/>
      <dgm:t>
        <a:bodyPr/>
        <a:lstStyle/>
        <a:p>
          <a:r>
            <a:rPr lang="en-US" dirty="0" smtClean="0"/>
            <a:t>Professionalism</a:t>
          </a:r>
          <a:endParaRPr lang="en-US" dirty="0"/>
        </a:p>
      </dgm:t>
    </dgm:pt>
    <dgm:pt modelId="{192EDE85-6012-4911-8B6C-37AF9CBD7BE7}" type="parTrans" cxnId="{61464033-C040-4EB8-8003-8F6D756CA2D3}">
      <dgm:prSet/>
      <dgm:spPr/>
      <dgm:t>
        <a:bodyPr/>
        <a:lstStyle/>
        <a:p>
          <a:endParaRPr lang="en-US"/>
        </a:p>
      </dgm:t>
    </dgm:pt>
    <dgm:pt modelId="{E81034BA-7C99-4084-B495-1760082D66A3}" type="sibTrans" cxnId="{61464033-C040-4EB8-8003-8F6D756CA2D3}">
      <dgm:prSet/>
      <dgm:spPr/>
      <dgm:t>
        <a:bodyPr/>
        <a:lstStyle/>
        <a:p>
          <a:endParaRPr lang="en-US"/>
        </a:p>
      </dgm:t>
    </dgm:pt>
    <dgm:pt modelId="{8F2738CB-E91C-4017-BBAF-50E72721109F}">
      <dgm:prSet phldrT="[Text]"/>
      <dgm:spPr/>
      <dgm:t>
        <a:bodyPr/>
        <a:lstStyle/>
        <a:p>
          <a:r>
            <a:rPr lang="en-US" dirty="0" smtClean="0"/>
            <a:t>Networking</a:t>
          </a:r>
          <a:endParaRPr lang="en-US" dirty="0"/>
        </a:p>
      </dgm:t>
    </dgm:pt>
    <dgm:pt modelId="{6AF485EA-22BE-4DB5-9BB9-E75E2F403CDE}" type="parTrans" cxnId="{1806C0FE-8CFD-4985-AAC8-33AEE74D0A68}">
      <dgm:prSet/>
      <dgm:spPr/>
      <dgm:t>
        <a:bodyPr/>
        <a:lstStyle/>
        <a:p>
          <a:endParaRPr lang="en-US"/>
        </a:p>
      </dgm:t>
    </dgm:pt>
    <dgm:pt modelId="{17EAE348-FD94-4301-8951-0EF6F7755E44}" type="sibTrans" cxnId="{1806C0FE-8CFD-4985-AAC8-33AEE74D0A68}">
      <dgm:prSet/>
      <dgm:spPr/>
      <dgm:t>
        <a:bodyPr/>
        <a:lstStyle/>
        <a:p>
          <a:endParaRPr lang="en-US"/>
        </a:p>
      </dgm:t>
    </dgm:pt>
    <dgm:pt modelId="{42179B11-E7D0-4093-A15E-C27EE4688343}">
      <dgm:prSet phldrT="[Text]"/>
      <dgm:spPr/>
      <dgm:t>
        <a:bodyPr/>
        <a:lstStyle/>
        <a:p>
          <a:r>
            <a:rPr lang="en-US" smtClean="0"/>
            <a:t>Presentation</a:t>
          </a:r>
          <a:endParaRPr lang="en-US" dirty="0"/>
        </a:p>
      </dgm:t>
    </dgm:pt>
    <dgm:pt modelId="{6A746359-84F2-466A-986D-CEC6F232FC3A}" type="parTrans" cxnId="{D08BD070-B291-4C8C-9263-BC32BB14EA09}">
      <dgm:prSet/>
      <dgm:spPr/>
      <dgm:t>
        <a:bodyPr/>
        <a:lstStyle/>
        <a:p>
          <a:endParaRPr lang="en-US"/>
        </a:p>
      </dgm:t>
    </dgm:pt>
    <dgm:pt modelId="{0F6294E3-F89C-44A9-916D-8B1519F91B4D}" type="sibTrans" cxnId="{D08BD070-B291-4C8C-9263-BC32BB14EA09}">
      <dgm:prSet/>
      <dgm:spPr/>
      <dgm:t>
        <a:bodyPr/>
        <a:lstStyle/>
        <a:p>
          <a:endParaRPr lang="en-US"/>
        </a:p>
      </dgm:t>
    </dgm:pt>
    <dgm:pt modelId="{FDD16558-86D5-4BE0-A9AE-4FFC571DF117}" type="pres">
      <dgm:prSet presAssocID="{BB9A5389-D131-4356-BCDB-329D18B4BB5A}" presName="linear" presStyleCnt="0">
        <dgm:presLayoutVars>
          <dgm:animLvl val="lvl"/>
          <dgm:resizeHandles val="exact"/>
        </dgm:presLayoutVars>
      </dgm:prSet>
      <dgm:spPr/>
      <dgm:t>
        <a:bodyPr/>
        <a:lstStyle/>
        <a:p>
          <a:endParaRPr lang="en-US"/>
        </a:p>
      </dgm:t>
    </dgm:pt>
    <dgm:pt modelId="{AE08B54D-8D12-4EED-8019-6108EAAE3C32}" type="pres">
      <dgm:prSet presAssocID="{71C331B6-8B9F-44C2-BE7C-0D3A9E4F7DF7}" presName="parentText" presStyleLbl="node1" presStyleIdx="0" presStyleCnt="2" custScaleY="81120">
        <dgm:presLayoutVars>
          <dgm:chMax val="0"/>
          <dgm:bulletEnabled val="1"/>
        </dgm:presLayoutVars>
      </dgm:prSet>
      <dgm:spPr/>
      <dgm:t>
        <a:bodyPr/>
        <a:lstStyle/>
        <a:p>
          <a:endParaRPr lang="en-US"/>
        </a:p>
      </dgm:t>
    </dgm:pt>
    <dgm:pt modelId="{4549194A-A645-4289-A409-0A12810AC477}" type="pres">
      <dgm:prSet presAssocID="{71C331B6-8B9F-44C2-BE7C-0D3A9E4F7DF7}" presName="childText" presStyleLbl="revTx" presStyleIdx="0" presStyleCnt="2">
        <dgm:presLayoutVars>
          <dgm:bulletEnabled val="1"/>
        </dgm:presLayoutVars>
      </dgm:prSet>
      <dgm:spPr/>
      <dgm:t>
        <a:bodyPr/>
        <a:lstStyle/>
        <a:p>
          <a:endParaRPr lang="en-US"/>
        </a:p>
      </dgm:t>
    </dgm:pt>
    <dgm:pt modelId="{2A69A839-0E4A-4AB2-A5E8-6B7E20F17A9C}" type="pres">
      <dgm:prSet presAssocID="{29BC2EDD-72EA-433B-B5DB-A077ED3E9FD6}" presName="parentText" presStyleLbl="node1" presStyleIdx="1" presStyleCnt="2" custScaleY="76501">
        <dgm:presLayoutVars>
          <dgm:chMax val="0"/>
          <dgm:bulletEnabled val="1"/>
        </dgm:presLayoutVars>
      </dgm:prSet>
      <dgm:spPr/>
      <dgm:t>
        <a:bodyPr/>
        <a:lstStyle/>
        <a:p>
          <a:endParaRPr lang="en-US"/>
        </a:p>
      </dgm:t>
    </dgm:pt>
    <dgm:pt modelId="{A7DC8ACE-933E-4365-9B20-4BD283A67C96}" type="pres">
      <dgm:prSet presAssocID="{29BC2EDD-72EA-433B-B5DB-A077ED3E9FD6}" presName="childText" presStyleLbl="revTx" presStyleIdx="1" presStyleCnt="2">
        <dgm:presLayoutVars>
          <dgm:bulletEnabled val="1"/>
        </dgm:presLayoutVars>
      </dgm:prSet>
      <dgm:spPr/>
      <dgm:t>
        <a:bodyPr/>
        <a:lstStyle/>
        <a:p>
          <a:endParaRPr lang="en-US"/>
        </a:p>
      </dgm:t>
    </dgm:pt>
  </dgm:ptLst>
  <dgm:cxnLst>
    <dgm:cxn modelId="{D10224E9-A330-4005-8A52-2A47E06E22B5}" type="presOf" srcId="{5075DA1B-974B-4470-A3A0-EC2F59A2B8DB}" destId="{4549194A-A645-4289-A409-0A12810AC477}" srcOrd="0" destOrd="0" presId="urn:microsoft.com/office/officeart/2005/8/layout/vList2"/>
    <dgm:cxn modelId="{A341E683-2DB6-448D-B313-24F5ACCD1053}" srcId="{BB9A5389-D131-4356-BCDB-329D18B4BB5A}" destId="{71C331B6-8B9F-44C2-BE7C-0D3A9E4F7DF7}" srcOrd="0" destOrd="0" parTransId="{32CEB36C-5BFC-4BF5-9941-3F53979712C8}" sibTransId="{9BE7FB55-50B2-48E5-ACB0-B789D925641A}"/>
    <dgm:cxn modelId="{1806C0FE-8CFD-4985-AAC8-33AEE74D0A68}" srcId="{29BC2EDD-72EA-433B-B5DB-A077ED3E9FD6}" destId="{8F2738CB-E91C-4017-BBAF-50E72721109F}" srcOrd="2" destOrd="0" parTransId="{6AF485EA-22BE-4DB5-9BB9-E75E2F403CDE}" sibTransId="{17EAE348-FD94-4301-8951-0EF6F7755E44}"/>
    <dgm:cxn modelId="{82A3B5F1-CF5D-43E9-99C7-D30D5CF7AB24}" srcId="{29BC2EDD-72EA-433B-B5DB-A077ED3E9FD6}" destId="{AED306CD-FA7A-41AC-A5CF-3CA8098CF6A3}" srcOrd="0" destOrd="0" parTransId="{A9F6A573-A7BB-47E6-A084-439E66DC87B3}" sibTransId="{F0A9DFEF-DB81-4D2D-A75B-33C4B11AF45A}"/>
    <dgm:cxn modelId="{D08BD070-B291-4C8C-9263-BC32BB14EA09}" srcId="{29BC2EDD-72EA-433B-B5DB-A077ED3E9FD6}" destId="{42179B11-E7D0-4093-A15E-C27EE4688343}" srcOrd="3" destOrd="0" parTransId="{6A746359-84F2-466A-986D-CEC6F232FC3A}" sibTransId="{0F6294E3-F89C-44A9-916D-8B1519F91B4D}"/>
    <dgm:cxn modelId="{3B88A0D8-F26B-48E1-ADF1-BF3F53918C53}" type="presOf" srcId="{AED306CD-FA7A-41AC-A5CF-3CA8098CF6A3}" destId="{A7DC8ACE-933E-4365-9B20-4BD283A67C96}" srcOrd="0" destOrd="0" presId="urn:microsoft.com/office/officeart/2005/8/layout/vList2"/>
    <dgm:cxn modelId="{79EC65C4-C9F3-4011-9949-C55431AE11CB}" type="presOf" srcId="{553A7DC9-3D7C-420B-994E-BC055D22FEBA}" destId="{A7DC8ACE-933E-4365-9B20-4BD283A67C96}" srcOrd="0" destOrd="1" presId="urn:microsoft.com/office/officeart/2005/8/layout/vList2"/>
    <dgm:cxn modelId="{DE835410-2277-4A5F-8807-6B29FC52F45A}" srcId="{BB9A5389-D131-4356-BCDB-329D18B4BB5A}" destId="{29BC2EDD-72EA-433B-B5DB-A077ED3E9FD6}" srcOrd="1" destOrd="0" parTransId="{20801B3C-FE67-49A2-8180-954F45E984B6}" sibTransId="{31FAD139-FCBA-470F-84D5-BDA824F533E4}"/>
    <dgm:cxn modelId="{FFA05786-F8C0-48A8-BE67-BA47AD76E75F}" type="presOf" srcId="{8F2738CB-E91C-4017-BBAF-50E72721109F}" destId="{A7DC8ACE-933E-4365-9B20-4BD283A67C96}" srcOrd="0" destOrd="2" presId="urn:microsoft.com/office/officeart/2005/8/layout/vList2"/>
    <dgm:cxn modelId="{1A81D437-285A-44C7-A319-B5F2E1CC8DDE}" type="presOf" srcId="{29BC2EDD-72EA-433B-B5DB-A077ED3E9FD6}" destId="{2A69A839-0E4A-4AB2-A5E8-6B7E20F17A9C}" srcOrd="0" destOrd="0" presId="urn:microsoft.com/office/officeart/2005/8/layout/vList2"/>
    <dgm:cxn modelId="{E5E5FA6D-ACBF-4B0C-BB92-13CE3660DE40}" type="presOf" srcId="{42179B11-E7D0-4093-A15E-C27EE4688343}" destId="{A7DC8ACE-933E-4365-9B20-4BD283A67C96}" srcOrd="0" destOrd="3" presId="urn:microsoft.com/office/officeart/2005/8/layout/vList2"/>
    <dgm:cxn modelId="{61464033-C040-4EB8-8003-8F6D756CA2D3}" srcId="{29BC2EDD-72EA-433B-B5DB-A077ED3E9FD6}" destId="{553A7DC9-3D7C-420B-994E-BC055D22FEBA}" srcOrd="1" destOrd="0" parTransId="{192EDE85-6012-4911-8B6C-37AF9CBD7BE7}" sibTransId="{E81034BA-7C99-4084-B495-1760082D66A3}"/>
    <dgm:cxn modelId="{51F36FE5-6EFC-498F-B008-3AFA4449E84A}" type="presOf" srcId="{DA442BD8-997F-4EAA-80B1-7DF062042BDA}" destId="{4549194A-A645-4289-A409-0A12810AC477}" srcOrd="0" destOrd="1" presId="urn:microsoft.com/office/officeart/2005/8/layout/vList2"/>
    <dgm:cxn modelId="{F3E3B560-B444-4260-800A-A920140BFB06}" srcId="{71C331B6-8B9F-44C2-BE7C-0D3A9E4F7DF7}" destId="{5075DA1B-974B-4470-A3A0-EC2F59A2B8DB}" srcOrd="0" destOrd="0" parTransId="{4FC903DB-FE41-4A7E-BCFD-086F9AA2A69B}" sibTransId="{92E5C75C-AAD0-463D-B58A-8B330701A1C9}"/>
    <dgm:cxn modelId="{205DC83D-8F1B-43D8-87DC-2FB6B991F669}" type="presOf" srcId="{71C331B6-8B9F-44C2-BE7C-0D3A9E4F7DF7}" destId="{AE08B54D-8D12-4EED-8019-6108EAAE3C32}" srcOrd="0" destOrd="0" presId="urn:microsoft.com/office/officeart/2005/8/layout/vList2"/>
    <dgm:cxn modelId="{5575951E-EA05-49D7-850D-6030F26AD6BB}" srcId="{71C331B6-8B9F-44C2-BE7C-0D3A9E4F7DF7}" destId="{DA442BD8-997F-4EAA-80B1-7DF062042BDA}" srcOrd="1" destOrd="0" parTransId="{5048D095-5E45-4F31-AF5B-595D9251ABE2}" sibTransId="{CA3C3953-A095-457B-9EA3-521C6FD3A7B8}"/>
    <dgm:cxn modelId="{EA696ECF-3A02-43AF-9F13-918E85EC5EE9}" type="presOf" srcId="{BB9A5389-D131-4356-BCDB-329D18B4BB5A}" destId="{FDD16558-86D5-4BE0-A9AE-4FFC571DF117}" srcOrd="0" destOrd="0" presId="urn:microsoft.com/office/officeart/2005/8/layout/vList2"/>
    <dgm:cxn modelId="{FF33556E-F68E-47D0-A0F3-581F694CFEB3}" type="presParOf" srcId="{FDD16558-86D5-4BE0-A9AE-4FFC571DF117}" destId="{AE08B54D-8D12-4EED-8019-6108EAAE3C32}" srcOrd="0" destOrd="0" presId="urn:microsoft.com/office/officeart/2005/8/layout/vList2"/>
    <dgm:cxn modelId="{E2E96D1D-2DCB-4C29-B3E7-AF895CB2EB11}" type="presParOf" srcId="{FDD16558-86D5-4BE0-A9AE-4FFC571DF117}" destId="{4549194A-A645-4289-A409-0A12810AC477}" srcOrd="1" destOrd="0" presId="urn:microsoft.com/office/officeart/2005/8/layout/vList2"/>
    <dgm:cxn modelId="{61D26066-DA81-4233-984B-147C765346D8}" type="presParOf" srcId="{FDD16558-86D5-4BE0-A9AE-4FFC571DF117}" destId="{2A69A839-0E4A-4AB2-A5E8-6B7E20F17A9C}" srcOrd="2" destOrd="0" presId="urn:microsoft.com/office/officeart/2005/8/layout/vList2"/>
    <dgm:cxn modelId="{544234DC-7335-41DC-B3CE-CB995C3B75F3}" type="presParOf" srcId="{FDD16558-86D5-4BE0-A9AE-4FFC571DF117}" destId="{A7DC8ACE-933E-4365-9B20-4BD283A67C9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68B7AD-76C8-4622-A35A-C6C9A8D30E22}"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C8FADDC8-A648-4DD1-B592-76C7EA912252}">
      <dgm:prSet phldrT="[Text]"/>
      <dgm:spPr/>
      <dgm:t>
        <a:bodyPr/>
        <a:lstStyle/>
        <a:p>
          <a:r>
            <a:rPr lang="en-US" dirty="0" smtClean="0"/>
            <a:t>Web Component</a:t>
          </a:r>
          <a:endParaRPr lang="en-US" dirty="0"/>
        </a:p>
      </dgm:t>
    </dgm:pt>
    <dgm:pt modelId="{AE296B18-E332-4CD3-9517-D92A082AA38E}" type="parTrans" cxnId="{FE867561-ABC2-4E79-998A-4E94F7A85ECE}">
      <dgm:prSet/>
      <dgm:spPr/>
      <dgm:t>
        <a:bodyPr/>
        <a:lstStyle/>
        <a:p>
          <a:endParaRPr lang="en-US"/>
        </a:p>
      </dgm:t>
    </dgm:pt>
    <dgm:pt modelId="{3567528F-B569-4383-827E-9D7736A8EC38}" type="sibTrans" cxnId="{FE867561-ABC2-4E79-998A-4E94F7A85ECE}">
      <dgm:prSet/>
      <dgm:spPr/>
      <dgm:t>
        <a:bodyPr/>
        <a:lstStyle/>
        <a:p>
          <a:endParaRPr lang="en-US"/>
        </a:p>
      </dgm:t>
    </dgm:pt>
    <dgm:pt modelId="{83B1E33F-23C8-4E05-9493-258B7E607C9B}">
      <dgm:prSet phldrT="[Text]"/>
      <dgm:spPr/>
      <dgm:t>
        <a:bodyPr/>
        <a:lstStyle/>
        <a:p>
          <a:r>
            <a:rPr lang="en-US" dirty="0" smtClean="0"/>
            <a:t>Custom Elements</a:t>
          </a:r>
          <a:endParaRPr lang="en-US" dirty="0"/>
        </a:p>
      </dgm:t>
    </dgm:pt>
    <dgm:pt modelId="{8C3A70D6-D37D-4C6F-A1AE-BCAA3BB8D883}" type="parTrans" cxnId="{878AAEDA-01DA-4459-916A-DBE5C1C6F982}">
      <dgm:prSet/>
      <dgm:spPr/>
      <dgm:t>
        <a:bodyPr/>
        <a:lstStyle/>
        <a:p>
          <a:endParaRPr lang="en-US"/>
        </a:p>
      </dgm:t>
    </dgm:pt>
    <dgm:pt modelId="{7B6BA8E8-2FA3-4E7E-8020-0467B4CA3CBA}" type="sibTrans" cxnId="{878AAEDA-01DA-4459-916A-DBE5C1C6F982}">
      <dgm:prSet/>
      <dgm:spPr/>
      <dgm:t>
        <a:bodyPr/>
        <a:lstStyle/>
        <a:p>
          <a:endParaRPr lang="en-US"/>
        </a:p>
      </dgm:t>
    </dgm:pt>
    <dgm:pt modelId="{4257EA15-60EC-464B-BEEE-A78561245EB5}">
      <dgm:prSet phldrT="[Text]"/>
      <dgm:spPr/>
      <dgm:t>
        <a:bodyPr/>
        <a:lstStyle/>
        <a:p>
          <a:r>
            <a:rPr lang="en-US" dirty="0" smtClean="0"/>
            <a:t>HTML Imports</a:t>
          </a:r>
          <a:endParaRPr lang="en-US" dirty="0"/>
        </a:p>
      </dgm:t>
    </dgm:pt>
    <dgm:pt modelId="{16454E63-D2B6-448E-BD13-5B85E78E11D4}" type="parTrans" cxnId="{558496F0-0FC2-4752-AA41-ED81C81E1FD6}">
      <dgm:prSet/>
      <dgm:spPr/>
      <dgm:t>
        <a:bodyPr/>
        <a:lstStyle/>
        <a:p>
          <a:endParaRPr lang="en-US"/>
        </a:p>
      </dgm:t>
    </dgm:pt>
    <dgm:pt modelId="{69FACF4E-8AF0-49FC-9941-807F8F7248E1}" type="sibTrans" cxnId="{558496F0-0FC2-4752-AA41-ED81C81E1FD6}">
      <dgm:prSet/>
      <dgm:spPr/>
      <dgm:t>
        <a:bodyPr/>
        <a:lstStyle/>
        <a:p>
          <a:endParaRPr lang="en-US"/>
        </a:p>
      </dgm:t>
    </dgm:pt>
    <dgm:pt modelId="{6A5DF612-6EE8-417F-BF10-3974B0B500D9}">
      <dgm:prSet phldrT="[Text]"/>
      <dgm:spPr/>
      <dgm:t>
        <a:bodyPr/>
        <a:lstStyle/>
        <a:p>
          <a:r>
            <a:rPr lang="en-US" dirty="0" smtClean="0"/>
            <a:t>Templates</a:t>
          </a:r>
          <a:endParaRPr lang="en-US" dirty="0"/>
        </a:p>
      </dgm:t>
    </dgm:pt>
    <dgm:pt modelId="{4505B66A-7268-4FC7-A5F2-9164C2EC84E1}" type="parTrans" cxnId="{98FA3B80-5CA4-4EAA-8507-6D45AB276E02}">
      <dgm:prSet/>
      <dgm:spPr/>
      <dgm:t>
        <a:bodyPr/>
        <a:lstStyle/>
        <a:p>
          <a:endParaRPr lang="en-US"/>
        </a:p>
      </dgm:t>
    </dgm:pt>
    <dgm:pt modelId="{FFC8B891-174E-428E-A18F-8DBD7E9B88B8}" type="sibTrans" cxnId="{98FA3B80-5CA4-4EAA-8507-6D45AB276E02}">
      <dgm:prSet/>
      <dgm:spPr/>
      <dgm:t>
        <a:bodyPr/>
        <a:lstStyle/>
        <a:p>
          <a:endParaRPr lang="en-US"/>
        </a:p>
      </dgm:t>
    </dgm:pt>
    <dgm:pt modelId="{28B2673E-9EA7-4EA7-BAA7-5AD84DEDFE7D}">
      <dgm:prSet phldrT="[Text]"/>
      <dgm:spPr/>
      <dgm:t>
        <a:bodyPr/>
        <a:lstStyle/>
        <a:p>
          <a:r>
            <a:rPr lang="en-US" dirty="0" smtClean="0"/>
            <a:t>Shadow DOM</a:t>
          </a:r>
          <a:endParaRPr lang="en-US" dirty="0"/>
        </a:p>
      </dgm:t>
    </dgm:pt>
    <dgm:pt modelId="{E5E64BD6-D5F8-430F-A07A-95A9A8D9E8D1}" type="parTrans" cxnId="{AEC5A1F8-F6B3-4888-82AE-6213E5639003}">
      <dgm:prSet/>
      <dgm:spPr/>
      <dgm:t>
        <a:bodyPr/>
        <a:lstStyle/>
        <a:p>
          <a:endParaRPr lang="en-US"/>
        </a:p>
      </dgm:t>
    </dgm:pt>
    <dgm:pt modelId="{D4A457AF-C325-473C-B435-2F22E48D515A}" type="sibTrans" cxnId="{AEC5A1F8-F6B3-4888-82AE-6213E5639003}">
      <dgm:prSet/>
      <dgm:spPr/>
      <dgm:t>
        <a:bodyPr/>
        <a:lstStyle/>
        <a:p>
          <a:endParaRPr lang="en-US"/>
        </a:p>
      </dgm:t>
    </dgm:pt>
    <dgm:pt modelId="{E6C2ACA5-9972-4D00-BBF5-C2220E739212}" type="pres">
      <dgm:prSet presAssocID="{3D68B7AD-76C8-4622-A35A-C6C9A8D30E22}" presName="diagram" presStyleCnt="0">
        <dgm:presLayoutVars>
          <dgm:chMax val="1"/>
          <dgm:dir/>
          <dgm:animLvl val="ctr"/>
          <dgm:resizeHandles val="exact"/>
        </dgm:presLayoutVars>
      </dgm:prSet>
      <dgm:spPr/>
      <dgm:t>
        <a:bodyPr/>
        <a:lstStyle/>
        <a:p>
          <a:endParaRPr lang="en-US"/>
        </a:p>
      </dgm:t>
    </dgm:pt>
    <dgm:pt modelId="{FC37CF79-DD15-4A73-9B23-2D7B3390A897}" type="pres">
      <dgm:prSet presAssocID="{3D68B7AD-76C8-4622-A35A-C6C9A8D30E22}" presName="matrix" presStyleCnt="0"/>
      <dgm:spPr/>
    </dgm:pt>
    <dgm:pt modelId="{BD7756E4-A63F-4EB2-B372-759F485DA79E}" type="pres">
      <dgm:prSet presAssocID="{3D68B7AD-76C8-4622-A35A-C6C9A8D30E22}" presName="tile1" presStyleLbl="node1" presStyleIdx="0" presStyleCnt="4"/>
      <dgm:spPr/>
      <dgm:t>
        <a:bodyPr/>
        <a:lstStyle/>
        <a:p>
          <a:endParaRPr lang="en-US"/>
        </a:p>
      </dgm:t>
    </dgm:pt>
    <dgm:pt modelId="{E3AFEB8B-A46E-4C56-8DE7-D47289D2923C}" type="pres">
      <dgm:prSet presAssocID="{3D68B7AD-76C8-4622-A35A-C6C9A8D30E22}" presName="tile1text" presStyleLbl="node1" presStyleIdx="0" presStyleCnt="4">
        <dgm:presLayoutVars>
          <dgm:chMax val="0"/>
          <dgm:chPref val="0"/>
          <dgm:bulletEnabled val="1"/>
        </dgm:presLayoutVars>
      </dgm:prSet>
      <dgm:spPr/>
      <dgm:t>
        <a:bodyPr/>
        <a:lstStyle/>
        <a:p>
          <a:endParaRPr lang="en-US"/>
        </a:p>
      </dgm:t>
    </dgm:pt>
    <dgm:pt modelId="{A43BE44D-4DF0-4331-A808-B0EB94BF26E8}" type="pres">
      <dgm:prSet presAssocID="{3D68B7AD-76C8-4622-A35A-C6C9A8D30E22}" presName="tile2" presStyleLbl="node1" presStyleIdx="1" presStyleCnt="4"/>
      <dgm:spPr/>
      <dgm:t>
        <a:bodyPr/>
        <a:lstStyle/>
        <a:p>
          <a:endParaRPr lang="en-US"/>
        </a:p>
      </dgm:t>
    </dgm:pt>
    <dgm:pt modelId="{67B60F9A-5A5E-4676-87C3-2B0A0A3225F7}" type="pres">
      <dgm:prSet presAssocID="{3D68B7AD-76C8-4622-A35A-C6C9A8D30E22}" presName="tile2text" presStyleLbl="node1" presStyleIdx="1" presStyleCnt="4">
        <dgm:presLayoutVars>
          <dgm:chMax val="0"/>
          <dgm:chPref val="0"/>
          <dgm:bulletEnabled val="1"/>
        </dgm:presLayoutVars>
      </dgm:prSet>
      <dgm:spPr/>
      <dgm:t>
        <a:bodyPr/>
        <a:lstStyle/>
        <a:p>
          <a:endParaRPr lang="en-US"/>
        </a:p>
      </dgm:t>
    </dgm:pt>
    <dgm:pt modelId="{B8B37358-E1DC-4076-BD57-C2A1659A35F6}" type="pres">
      <dgm:prSet presAssocID="{3D68B7AD-76C8-4622-A35A-C6C9A8D30E22}" presName="tile3" presStyleLbl="node1" presStyleIdx="2" presStyleCnt="4"/>
      <dgm:spPr/>
      <dgm:t>
        <a:bodyPr/>
        <a:lstStyle/>
        <a:p>
          <a:endParaRPr lang="en-US"/>
        </a:p>
      </dgm:t>
    </dgm:pt>
    <dgm:pt modelId="{712AAC30-7355-4D12-A425-87F04B77E084}" type="pres">
      <dgm:prSet presAssocID="{3D68B7AD-76C8-4622-A35A-C6C9A8D30E22}" presName="tile3text" presStyleLbl="node1" presStyleIdx="2" presStyleCnt="4">
        <dgm:presLayoutVars>
          <dgm:chMax val="0"/>
          <dgm:chPref val="0"/>
          <dgm:bulletEnabled val="1"/>
        </dgm:presLayoutVars>
      </dgm:prSet>
      <dgm:spPr/>
      <dgm:t>
        <a:bodyPr/>
        <a:lstStyle/>
        <a:p>
          <a:endParaRPr lang="en-US"/>
        </a:p>
      </dgm:t>
    </dgm:pt>
    <dgm:pt modelId="{EDFB0FDB-2581-4936-9121-47AC0EC75D39}" type="pres">
      <dgm:prSet presAssocID="{3D68B7AD-76C8-4622-A35A-C6C9A8D30E22}" presName="tile4" presStyleLbl="node1" presStyleIdx="3" presStyleCnt="4"/>
      <dgm:spPr/>
      <dgm:t>
        <a:bodyPr/>
        <a:lstStyle/>
        <a:p>
          <a:endParaRPr lang="en-US"/>
        </a:p>
      </dgm:t>
    </dgm:pt>
    <dgm:pt modelId="{8C4F50D5-9D74-4161-85D5-E50EF7B78BC6}" type="pres">
      <dgm:prSet presAssocID="{3D68B7AD-76C8-4622-A35A-C6C9A8D30E22}" presName="tile4text" presStyleLbl="node1" presStyleIdx="3" presStyleCnt="4">
        <dgm:presLayoutVars>
          <dgm:chMax val="0"/>
          <dgm:chPref val="0"/>
          <dgm:bulletEnabled val="1"/>
        </dgm:presLayoutVars>
      </dgm:prSet>
      <dgm:spPr/>
      <dgm:t>
        <a:bodyPr/>
        <a:lstStyle/>
        <a:p>
          <a:endParaRPr lang="en-US"/>
        </a:p>
      </dgm:t>
    </dgm:pt>
    <dgm:pt modelId="{D05219A1-E46C-4694-99B9-B10D8ED24FE6}" type="pres">
      <dgm:prSet presAssocID="{3D68B7AD-76C8-4622-A35A-C6C9A8D30E22}" presName="centerTile" presStyleLbl="fgShp" presStyleIdx="0" presStyleCnt="1" custScaleX="137680" custScaleY="137680">
        <dgm:presLayoutVars>
          <dgm:chMax val="0"/>
          <dgm:chPref val="0"/>
        </dgm:presLayoutVars>
      </dgm:prSet>
      <dgm:spPr/>
      <dgm:t>
        <a:bodyPr/>
        <a:lstStyle/>
        <a:p>
          <a:endParaRPr lang="en-US"/>
        </a:p>
      </dgm:t>
    </dgm:pt>
  </dgm:ptLst>
  <dgm:cxnLst>
    <dgm:cxn modelId="{74513E11-2F9E-48D1-9629-CD2557A89437}" type="presOf" srcId="{C8FADDC8-A648-4DD1-B592-76C7EA912252}" destId="{D05219A1-E46C-4694-99B9-B10D8ED24FE6}" srcOrd="0" destOrd="0" presId="urn:microsoft.com/office/officeart/2005/8/layout/matrix1"/>
    <dgm:cxn modelId="{FE867561-ABC2-4E79-998A-4E94F7A85ECE}" srcId="{3D68B7AD-76C8-4622-A35A-C6C9A8D30E22}" destId="{C8FADDC8-A648-4DD1-B592-76C7EA912252}" srcOrd="0" destOrd="0" parTransId="{AE296B18-E332-4CD3-9517-D92A082AA38E}" sibTransId="{3567528F-B569-4383-827E-9D7736A8EC38}"/>
    <dgm:cxn modelId="{F7E49E97-0914-4FE3-8C20-7EA2249C36DF}" type="presOf" srcId="{4257EA15-60EC-464B-BEEE-A78561245EB5}" destId="{A43BE44D-4DF0-4331-A808-B0EB94BF26E8}" srcOrd="0" destOrd="0" presId="urn:microsoft.com/office/officeart/2005/8/layout/matrix1"/>
    <dgm:cxn modelId="{AEC5A1F8-F6B3-4888-82AE-6213E5639003}" srcId="{C8FADDC8-A648-4DD1-B592-76C7EA912252}" destId="{28B2673E-9EA7-4EA7-BAA7-5AD84DEDFE7D}" srcOrd="3" destOrd="0" parTransId="{E5E64BD6-D5F8-430F-A07A-95A9A8D9E8D1}" sibTransId="{D4A457AF-C325-473C-B435-2F22E48D515A}"/>
    <dgm:cxn modelId="{4E242545-F54A-461D-A1EB-BBBF2ABD58F7}" type="presOf" srcId="{83B1E33F-23C8-4E05-9493-258B7E607C9B}" destId="{E3AFEB8B-A46E-4C56-8DE7-D47289D2923C}" srcOrd="1" destOrd="0" presId="urn:microsoft.com/office/officeart/2005/8/layout/matrix1"/>
    <dgm:cxn modelId="{A0C0022E-196D-4F05-A5FA-622E4123AD0C}" type="presOf" srcId="{4257EA15-60EC-464B-BEEE-A78561245EB5}" destId="{67B60F9A-5A5E-4676-87C3-2B0A0A3225F7}" srcOrd="1" destOrd="0" presId="urn:microsoft.com/office/officeart/2005/8/layout/matrix1"/>
    <dgm:cxn modelId="{A824B427-310D-4B52-88E2-EAB881AB3300}" type="presOf" srcId="{83B1E33F-23C8-4E05-9493-258B7E607C9B}" destId="{BD7756E4-A63F-4EB2-B372-759F485DA79E}" srcOrd="0" destOrd="0" presId="urn:microsoft.com/office/officeart/2005/8/layout/matrix1"/>
    <dgm:cxn modelId="{DF8144DB-1FC5-402B-A2D8-013541743898}" type="presOf" srcId="{28B2673E-9EA7-4EA7-BAA7-5AD84DEDFE7D}" destId="{8C4F50D5-9D74-4161-85D5-E50EF7B78BC6}" srcOrd="1" destOrd="0" presId="urn:microsoft.com/office/officeart/2005/8/layout/matrix1"/>
    <dgm:cxn modelId="{878AAEDA-01DA-4459-916A-DBE5C1C6F982}" srcId="{C8FADDC8-A648-4DD1-B592-76C7EA912252}" destId="{83B1E33F-23C8-4E05-9493-258B7E607C9B}" srcOrd="0" destOrd="0" parTransId="{8C3A70D6-D37D-4C6F-A1AE-BCAA3BB8D883}" sibTransId="{7B6BA8E8-2FA3-4E7E-8020-0467B4CA3CBA}"/>
    <dgm:cxn modelId="{558496F0-0FC2-4752-AA41-ED81C81E1FD6}" srcId="{C8FADDC8-A648-4DD1-B592-76C7EA912252}" destId="{4257EA15-60EC-464B-BEEE-A78561245EB5}" srcOrd="1" destOrd="0" parTransId="{16454E63-D2B6-448E-BD13-5B85E78E11D4}" sibTransId="{69FACF4E-8AF0-49FC-9941-807F8F7248E1}"/>
    <dgm:cxn modelId="{F5467D64-13A8-44DC-96A6-95FA1EB2FC22}" type="presOf" srcId="{6A5DF612-6EE8-417F-BF10-3974B0B500D9}" destId="{B8B37358-E1DC-4076-BD57-C2A1659A35F6}" srcOrd="0" destOrd="0" presId="urn:microsoft.com/office/officeart/2005/8/layout/matrix1"/>
    <dgm:cxn modelId="{B5C35277-57DC-4CB3-A666-D3E31C33F455}" type="presOf" srcId="{6A5DF612-6EE8-417F-BF10-3974B0B500D9}" destId="{712AAC30-7355-4D12-A425-87F04B77E084}" srcOrd="1" destOrd="0" presId="urn:microsoft.com/office/officeart/2005/8/layout/matrix1"/>
    <dgm:cxn modelId="{98FA3B80-5CA4-4EAA-8507-6D45AB276E02}" srcId="{C8FADDC8-A648-4DD1-B592-76C7EA912252}" destId="{6A5DF612-6EE8-417F-BF10-3974B0B500D9}" srcOrd="2" destOrd="0" parTransId="{4505B66A-7268-4FC7-A5F2-9164C2EC84E1}" sibTransId="{FFC8B891-174E-428E-A18F-8DBD7E9B88B8}"/>
    <dgm:cxn modelId="{31463594-F61E-4199-85F7-F533DE2DFD29}" type="presOf" srcId="{28B2673E-9EA7-4EA7-BAA7-5AD84DEDFE7D}" destId="{EDFB0FDB-2581-4936-9121-47AC0EC75D39}" srcOrd="0" destOrd="0" presId="urn:microsoft.com/office/officeart/2005/8/layout/matrix1"/>
    <dgm:cxn modelId="{6FAABDCE-01C6-4AD4-BAC7-C27D58FE7D32}" type="presOf" srcId="{3D68B7AD-76C8-4622-A35A-C6C9A8D30E22}" destId="{E6C2ACA5-9972-4D00-BBF5-C2220E739212}" srcOrd="0" destOrd="0" presId="urn:microsoft.com/office/officeart/2005/8/layout/matrix1"/>
    <dgm:cxn modelId="{2AB0FA04-F079-4F25-9079-126A4AD952B1}" type="presParOf" srcId="{E6C2ACA5-9972-4D00-BBF5-C2220E739212}" destId="{FC37CF79-DD15-4A73-9B23-2D7B3390A897}" srcOrd="0" destOrd="0" presId="urn:microsoft.com/office/officeart/2005/8/layout/matrix1"/>
    <dgm:cxn modelId="{5153A3DF-B131-4396-BBD7-A8A6E7BEBAF7}" type="presParOf" srcId="{FC37CF79-DD15-4A73-9B23-2D7B3390A897}" destId="{BD7756E4-A63F-4EB2-B372-759F485DA79E}" srcOrd="0" destOrd="0" presId="urn:microsoft.com/office/officeart/2005/8/layout/matrix1"/>
    <dgm:cxn modelId="{2A217697-085F-472A-AA77-153695F15BC0}" type="presParOf" srcId="{FC37CF79-DD15-4A73-9B23-2D7B3390A897}" destId="{E3AFEB8B-A46E-4C56-8DE7-D47289D2923C}" srcOrd="1" destOrd="0" presId="urn:microsoft.com/office/officeart/2005/8/layout/matrix1"/>
    <dgm:cxn modelId="{DD60B036-E8B0-44CD-BE07-A775C8B19891}" type="presParOf" srcId="{FC37CF79-DD15-4A73-9B23-2D7B3390A897}" destId="{A43BE44D-4DF0-4331-A808-B0EB94BF26E8}" srcOrd="2" destOrd="0" presId="urn:microsoft.com/office/officeart/2005/8/layout/matrix1"/>
    <dgm:cxn modelId="{D9CA84A1-0F1B-420E-A5DF-6E05A19F0EC7}" type="presParOf" srcId="{FC37CF79-DD15-4A73-9B23-2D7B3390A897}" destId="{67B60F9A-5A5E-4676-87C3-2B0A0A3225F7}" srcOrd="3" destOrd="0" presId="urn:microsoft.com/office/officeart/2005/8/layout/matrix1"/>
    <dgm:cxn modelId="{E9AC6148-0AA5-4B21-A445-ED8EE2A8FB3A}" type="presParOf" srcId="{FC37CF79-DD15-4A73-9B23-2D7B3390A897}" destId="{B8B37358-E1DC-4076-BD57-C2A1659A35F6}" srcOrd="4" destOrd="0" presId="urn:microsoft.com/office/officeart/2005/8/layout/matrix1"/>
    <dgm:cxn modelId="{F997DCBC-850A-4528-8719-BD1A988B6C61}" type="presParOf" srcId="{FC37CF79-DD15-4A73-9B23-2D7B3390A897}" destId="{712AAC30-7355-4D12-A425-87F04B77E084}" srcOrd="5" destOrd="0" presId="urn:microsoft.com/office/officeart/2005/8/layout/matrix1"/>
    <dgm:cxn modelId="{0879C550-AF41-454F-A909-CB38EE33EF96}" type="presParOf" srcId="{FC37CF79-DD15-4A73-9B23-2D7B3390A897}" destId="{EDFB0FDB-2581-4936-9121-47AC0EC75D39}" srcOrd="6" destOrd="0" presId="urn:microsoft.com/office/officeart/2005/8/layout/matrix1"/>
    <dgm:cxn modelId="{54EF9C6F-4950-4094-BA7E-FFF68BA34DF3}" type="presParOf" srcId="{FC37CF79-DD15-4A73-9B23-2D7B3390A897}" destId="{8C4F50D5-9D74-4161-85D5-E50EF7B78BC6}" srcOrd="7" destOrd="0" presId="urn:microsoft.com/office/officeart/2005/8/layout/matrix1"/>
    <dgm:cxn modelId="{DD61C56E-9241-4E54-9C34-C3469B0D7BDD}" type="presParOf" srcId="{E6C2ACA5-9972-4D00-BBF5-C2220E739212}" destId="{D05219A1-E46C-4694-99B9-B10D8ED24FE6}"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CFB52C-6636-4BE3-9F85-C33083529608}"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US"/>
        </a:p>
      </dgm:t>
    </dgm:pt>
    <dgm:pt modelId="{EB309D70-EFDA-4BDA-9FEB-F3E890DC1B38}">
      <dgm:prSet phldrT="[Text]" custT="1"/>
      <dgm:spPr/>
      <dgm:t>
        <a:bodyPr/>
        <a:lstStyle/>
        <a:p>
          <a:r>
            <a:rPr lang="en-US" sz="3600" dirty="0" smtClean="0"/>
            <a:t>Angular</a:t>
          </a:r>
          <a:endParaRPr lang="en-US" sz="3600" dirty="0"/>
        </a:p>
      </dgm:t>
    </dgm:pt>
    <dgm:pt modelId="{FAD8AD6C-0F6F-4EB5-8C0D-E6CD7283015F}" type="parTrans" cxnId="{3A89A352-62F2-4467-987E-ED3755B95B54}">
      <dgm:prSet/>
      <dgm:spPr/>
      <dgm:t>
        <a:bodyPr/>
        <a:lstStyle/>
        <a:p>
          <a:endParaRPr lang="en-US"/>
        </a:p>
      </dgm:t>
    </dgm:pt>
    <dgm:pt modelId="{876C1B1F-82C4-4DBB-8344-55995CB1EA78}" type="sibTrans" cxnId="{3A89A352-62F2-4467-987E-ED3755B95B54}">
      <dgm:prSet/>
      <dgm:spPr/>
      <dgm:t>
        <a:bodyPr/>
        <a:lstStyle/>
        <a:p>
          <a:endParaRPr lang="en-US"/>
        </a:p>
      </dgm:t>
    </dgm:pt>
    <dgm:pt modelId="{175E4510-8A7E-435B-88FB-8D9E983676D3}">
      <dgm:prSet phldrT="[Text]"/>
      <dgm:spPr/>
      <dgm:t>
        <a:bodyPr/>
        <a:lstStyle/>
        <a:p>
          <a:r>
            <a:rPr lang="en-US" dirty="0" smtClean="0"/>
            <a:t>Framework for building web apps.</a:t>
          </a:r>
          <a:endParaRPr lang="en-US" dirty="0"/>
        </a:p>
      </dgm:t>
    </dgm:pt>
    <dgm:pt modelId="{3A85FE9F-EE2A-4078-8110-67E043D6A1B4}" type="parTrans" cxnId="{39AB29C8-C5DA-4352-BD45-55FE37A1B97F}">
      <dgm:prSet/>
      <dgm:spPr/>
      <dgm:t>
        <a:bodyPr/>
        <a:lstStyle/>
        <a:p>
          <a:endParaRPr lang="en-US"/>
        </a:p>
      </dgm:t>
    </dgm:pt>
    <dgm:pt modelId="{8A159476-685B-4307-8DC2-AEA031596E66}" type="sibTrans" cxnId="{39AB29C8-C5DA-4352-BD45-55FE37A1B97F}">
      <dgm:prSet/>
      <dgm:spPr/>
      <dgm:t>
        <a:bodyPr/>
        <a:lstStyle/>
        <a:p>
          <a:endParaRPr lang="en-US"/>
        </a:p>
      </dgm:t>
    </dgm:pt>
    <dgm:pt modelId="{CA493700-75AB-4608-BA95-36370ECB2628}">
      <dgm:prSet phldrT="[Text]"/>
      <dgm:spPr/>
      <dgm:t>
        <a:bodyPr/>
        <a:lstStyle/>
        <a:p>
          <a:r>
            <a:rPr lang="en-US" dirty="0" smtClean="0"/>
            <a:t>Angular directives are to build custom elements without the use of Web Components APIs.</a:t>
          </a:r>
          <a:endParaRPr lang="en-US" dirty="0"/>
        </a:p>
      </dgm:t>
    </dgm:pt>
    <dgm:pt modelId="{B6195C82-29DD-4328-B815-0152119EC251}" type="parTrans" cxnId="{A53851A7-A148-4E90-99F5-56934E719E6E}">
      <dgm:prSet/>
      <dgm:spPr/>
      <dgm:t>
        <a:bodyPr/>
        <a:lstStyle/>
        <a:p>
          <a:endParaRPr lang="en-US"/>
        </a:p>
      </dgm:t>
    </dgm:pt>
    <dgm:pt modelId="{8643B533-CA9C-426B-9CDB-5574135E286E}" type="sibTrans" cxnId="{A53851A7-A148-4E90-99F5-56934E719E6E}">
      <dgm:prSet/>
      <dgm:spPr/>
      <dgm:t>
        <a:bodyPr/>
        <a:lstStyle/>
        <a:p>
          <a:endParaRPr lang="en-US"/>
        </a:p>
      </dgm:t>
    </dgm:pt>
    <dgm:pt modelId="{ECF50366-5488-493A-8F6A-150AACF78B4E}">
      <dgm:prSet phldrT="[Text]" custT="1"/>
      <dgm:spPr/>
      <dgm:t>
        <a:bodyPr/>
        <a:lstStyle/>
        <a:p>
          <a:r>
            <a:rPr lang="en-US" sz="3600" dirty="0" smtClean="0"/>
            <a:t>Polymer</a:t>
          </a:r>
          <a:endParaRPr lang="en-US" sz="3600" dirty="0"/>
        </a:p>
      </dgm:t>
    </dgm:pt>
    <dgm:pt modelId="{D45D683F-78CA-4716-9720-2AB8AC8DF8D4}" type="parTrans" cxnId="{500BC514-1F02-4DBE-9CEC-D493817BC793}">
      <dgm:prSet/>
      <dgm:spPr/>
      <dgm:t>
        <a:bodyPr/>
        <a:lstStyle/>
        <a:p>
          <a:endParaRPr lang="en-US"/>
        </a:p>
      </dgm:t>
    </dgm:pt>
    <dgm:pt modelId="{22A152F2-A610-42BB-9C87-02CF06F44398}" type="sibTrans" cxnId="{500BC514-1F02-4DBE-9CEC-D493817BC793}">
      <dgm:prSet/>
      <dgm:spPr/>
      <dgm:t>
        <a:bodyPr/>
        <a:lstStyle/>
        <a:p>
          <a:endParaRPr lang="en-US"/>
        </a:p>
      </dgm:t>
    </dgm:pt>
    <dgm:pt modelId="{23F08091-F59A-4217-9FE4-E204399AB80A}">
      <dgm:prSet phldrT="[Text]"/>
      <dgm:spPr/>
      <dgm:t>
        <a:bodyPr/>
        <a:lstStyle/>
        <a:p>
          <a:r>
            <a:rPr lang="en-US" dirty="0" smtClean="0"/>
            <a:t>Library for creating Web Components.</a:t>
          </a:r>
          <a:endParaRPr lang="en-US" dirty="0"/>
        </a:p>
      </dgm:t>
    </dgm:pt>
    <dgm:pt modelId="{75F814F4-F7ED-4579-AF3D-79FA8CD07505}" type="parTrans" cxnId="{B3E4DC78-A8B3-4CB7-AA82-C6B943FFC648}">
      <dgm:prSet/>
      <dgm:spPr/>
      <dgm:t>
        <a:bodyPr/>
        <a:lstStyle/>
        <a:p>
          <a:endParaRPr lang="en-US"/>
        </a:p>
      </dgm:t>
    </dgm:pt>
    <dgm:pt modelId="{7E939112-BD1F-4C43-BC43-03F982FF1021}" type="sibTrans" cxnId="{B3E4DC78-A8B3-4CB7-AA82-C6B943FFC648}">
      <dgm:prSet/>
      <dgm:spPr/>
      <dgm:t>
        <a:bodyPr/>
        <a:lstStyle/>
        <a:p>
          <a:endParaRPr lang="en-US"/>
        </a:p>
      </dgm:t>
    </dgm:pt>
    <dgm:pt modelId="{BE62C419-5F3B-4EC5-AF7D-28B47DAB3A01}">
      <dgm:prSet phldrT="[Text]"/>
      <dgm:spPr/>
      <dgm:t>
        <a:bodyPr/>
        <a:lstStyle/>
        <a:p>
          <a:r>
            <a:rPr lang="en-US" dirty="0" smtClean="0"/>
            <a:t>Polymer and Web Components are the standards-based way to create Custom Elements.</a:t>
          </a:r>
          <a:endParaRPr lang="en-US" dirty="0"/>
        </a:p>
      </dgm:t>
    </dgm:pt>
    <dgm:pt modelId="{471A9B20-69AA-4E52-9AAC-FE18E5BD898C}" type="parTrans" cxnId="{22355733-504C-46D0-8A44-C9BB2A584362}">
      <dgm:prSet/>
      <dgm:spPr/>
      <dgm:t>
        <a:bodyPr/>
        <a:lstStyle/>
        <a:p>
          <a:endParaRPr lang="en-US"/>
        </a:p>
      </dgm:t>
    </dgm:pt>
    <dgm:pt modelId="{800795D9-2C33-44FF-A84F-1016BE021FC4}" type="sibTrans" cxnId="{22355733-504C-46D0-8A44-C9BB2A584362}">
      <dgm:prSet/>
      <dgm:spPr/>
      <dgm:t>
        <a:bodyPr/>
        <a:lstStyle/>
        <a:p>
          <a:endParaRPr lang="en-US"/>
        </a:p>
      </dgm:t>
    </dgm:pt>
    <dgm:pt modelId="{93BB60A6-77B7-409D-B645-F307F6B0B3F1}">
      <dgm:prSet phldrT="[Text]"/>
      <dgm:spPr/>
      <dgm:t>
        <a:bodyPr/>
        <a:lstStyle/>
        <a:p>
          <a:endParaRPr lang="en-US" dirty="0"/>
        </a:p>
      </dgm:t>
    </dgm:pt>
    <dgm:pt modelId="{E17EB148-F6CA-4104-B31B-03941C248E12}" type="parTrans" cxnId="{700EF943-9303-4347-A660-29FD868C517F}">
      <dgm:prSet/>
      <dgm:spPr/>
      <dgm:t>
        <a:bodyPr/>
        <a:lstStyle/>
        <a:p>
          <a:endParaRPr lang="en-US"/>
        </a:p>
      </dgm:t>
    </dgm:pt>
    <dgm:pt modelId="{E8325E4C-1BEB-4117-A924-2649DA1BDB42}" type="sibTrans" cxnId="{700EF943-9303-4347-A660-29FD868C517F}">
      <dgm:prSet/>
      <dgm:spPr/>
      <dgm:t>
        <a:bodyPr/>
        <a:lstStyle/>
        <a:p>
          <a:endParaRPr lang="en-US"/>
        </a:p>
      </dgm:t>
    </dgm:pt>
    <dgm:pt modelId="{772918CE-DF79-465D-A367-5916EDE3A6F8}">
      <dgm:prSet phldrT="[Text]"/>
      <dgm:spPr/>
      <dgm:t>
        <a:bodyPr/>
        <a:lstStyle/>
        <a:p>
          <a:endParaRPr lang="en-US" dirty="0"/>
        </a:p>
      </dgm:t>
    </dgm:pt>
    <dgm:pt modelId="{DF63BDF4-5428-4FE7-AD2F-E4890057899C}" type="parTrans" cxnId="{B0328F29-4067-4914-8F34-9FADAD1DA05A}">
      <dgm:prSet/>
      <dgm:spPr/>
      <dgm:t>
        <a:bodyPr/>
        <a:lstStyle/>
        <a:p>
          <a:endParaRPr lang="en-US"/>
        </a:p>
      </dgm:t>
    </dgm:pt>
    <dgm:pt modelId="{CE77FBA7-B25D-406E-92AF-DAA81E963832}" type="sibTrans" cxnId="{B0328F29-4067-4914-8F34-9FADAD1DA05A}">
      <dgm:prSet/>
      <dgm:spPr/>
      <dgm:t>
        <a:bodyPr/>
        <a:lstStyle/>
        <a:p>
          <a:endParaRPr lang="en-US"/>
        </a:p>
      </dgm:t>
    </dgm:pt>
    <dgm:pt modelId="{257ACD67-0080-4C0F-A93C-8D173C57EF30}" type="pres">
      <dgm:prSet presAssocID="{EDCFB52C-6636-4BE3-9F85-C33083529608}" presName="linearFlow" presStyleCnt="0">
        <dgm:presLayoutVars>
          <dgm:dir/>
          <dgm:animLvl val="lvl"/>
          <dgm:resizeHandles/>
        </dgm:presLayoutVars>
      </dgm:prSet>
      <dgm:spPr/>
      <dgm:t>
        <a:bodyPr/>
        <a:lstStyle/>
        <a:p>
          <a:endParaRPr lang="en-US"/>
        </a:p>
      </dgm:t>
    </dgm:pt>
    <dgm:pt modelId="{430A4CA6-F776-49F1-83CF-210E62E5B948}" type="pres">
      <dgm:prSet presAssocID="{EB309D70-EFDA-4BDA-9FEB-F3E890DC1B38}" presName="compositeNode" presStyleCnt="0">
        <dgm:presLayoutVars>
          <dgm:bulletEnabled val="1"/>
        </dgm:presLayoutVars>
      </dgm:prSet>
      <dgm:spPr/>
    </dgm:pt>
    <dgm:pt modelId="{A3DBE590-CB8A-4759-B522-2D497E6630EB}" type="pres">
      <dgm:prSet presAssocID="{EB309D70-EFDA-4BDA-9FEB-F3E890DC1B38}" presName="imag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t>
        <a:bodyPr/>
        <a:lstStyle/>
        <a:p>
          <a:endParaRPr lang="en-US"/>
        </a:p>
      </dgm:t>
    </dgm:pt>
    <dgm:pt modelId="{8CEF153E-3A39-4DE2-B26B-8FF29AA694E6}" type="pres">
      <dgm:prSet presAssocID="{EB309D70-EFDA-4BDA-9FEB-F3E890DC1B38}" presName="childNode" presStyleLbl="node1" presStyleIdx="0" presStyleCnt="2">
        <dgm:presLayoutVars>
          <dgm:bulletEnabled val="1"/>
        </dgm:presLayoutVars>
      </dgm:prSet>
      <dgm:spPr/>
      <dgm:t>
        <a:bodyPr/>
        <a:lstStyle/>
        <a:p>
          <a:endParaRPr lang="en-US"/>
        </a:p>
      </dgm:t>
    </dgm:pt>
    <dgm:pt modelId="{6A67CE6F-9595-465C-8F25-52BC827F8804}" type="pres">
      <dgm:prSet presAssocID="{EB309D70-EFDA-4BDA-9FEB-F3E890DC1B38}" presName="parentNode" presStyleLbl="revTx" presStyleIdx="0" presStyleCnt="2">
        <dgm:presLayoutVars>
          <dgm:chMax val="0"/>
          <dgm:bulletEnabled val="1"/>
        </dgm:presLayoutVars>
      </dgm:prSet>
      <dgm:spPr/>
      <dgm:t>
        <a:bodyPr/>
        <a:lstStyle/>
        <a:p>
          <a:endParaRPr lang="en-US"/>
        </a:p>
      </dgm:t>
    </dgm:pt>
    <dgm:pt modelId="{1B7CA9D9-6D68-4F48-9ABF-FDE47BB47902}" type="pres">
      <dgm:prSet presAssocID="{876C1B1F-82C4-4DBB-8344-55995CB1EA78}" presName="sibTrans" presStyleCnt="0"/>
      <dgm:spPr/>
    </dgm:pt>
    <dgm:pt modelId="{38BE3506-5851-4B11-AD25-E235BCB3E6B8}" type="pres">
      <dgm:prSet presAssocID="{ECF50366-5488-493A-8F6A-150AACF78B4E}" presName="compositeNode" presStyleCnt="0">
        <dgm:presLayoutVars>
          <dgm:bulletEnabled val="1"/>
        </dgm:presLayoutVars>
      </dgm:prSet>
      <dgm:spPr/>
    </dgm:pt>
    <dgm:pt modelId="{697A2A37-AEDB-42A5-B6A5-92F703759AB2}" type="pres">
      <dgm:prSet presAssocID="{ECF50366-5488-493A-8F6A-150AACF78B4E}" presName="imag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3BC9B4C0-E57E-463A-9C2F-F2972EF7CF45}" type="pres">
      <dgm:prSet presAssocID="{ECF50366-5488-493A-8F6A-150AACF78B4E}" presName="childNode" presStyleLbl="node1" presStyleIdx="1" presStyleCnt="2">
        <dgm:presLayoutVars>
          <dgm:bulletEnabled val="1"/>
        </dgm:presLayoutVars>
      </dgm:prSet>
      <dgm:spPr/>
      <dgm:t>
        <a:bodyPr/>
        <a:lstStyle/>
        <a:p>
          <a:endParaRPr lang="en-US"/>
        </a:p>
      </dgm:t>
    </dgm:pt>
    <dgm:pt modelId="{DE80C528-4004-497F-83C9-A70F48922819}" type="pres">
      <dgm:prSet presAssocID="{ECF50366-5488-493A-8F6A-150AACF78B4E}" presName="parentNode" presStyleLbl="revTx" presStyleIdx="1" presStyleCnt="2">
        <dgm:presLayoutVars>
          <dgm:chMax val="0"/>
          <dgm:bulletEnabled val="1"/>
        </dgm:presLayoutVars>
      </dgm:prSet>
      <dgm:spPr/>
      <dgm:t>
        <a:bodyPr/>
        <a:lstStyle/>
        <a:p>
          <a:endParaRPr lang="en-US"/>
        </a:p>
      </dgm:t>
    </dgm:pt>
  </dgm:ptLst>
  <dgm:cxnLst>
    <dgm:cxn modelId="{39AB29C8-C5DA-4352-BD45-55FE37A1B97F}" srcId="{EB309D70-EFDA-4BDA-9FEB-F3E890DC1B38}" destId="{175E4510-8A7E-435B-88FB-8D9E983676D3}" srcOrd="0" destOrd="0" parTransId="{3A85FE9F-EE2A-4078-8110-67E043D6A1B4}" sibTransId="{8A159476-685B-4307-8DC2-AEA031596E66}"/>
    <dgm:cxn modelId="{F23A7056-A087-4F4E-B7B4-A202870D573A}" type="presOf" srcId="{23F08091-F59A-4217-9FE4-E204399AB80A}" destId="{3BC9B4C0-E57E-463A-9C2F-F2972EF7CF45}" srcOrd="0" destOrd="0" presId="urn:microsoft.com/office/officeart/2005/8/layout/hList2"/>
    <dgm:cxn modelId="{EE8F14B0-5DA6-4655-8D41-18F268E68617}" type="presOf" srcId="{175E4510-8A7E-435B-88FB-8D9E983676D3}" destId="{8CEF153E-3A39-4DE2-B26B-8FF29AA694E6}" srcOrd="0" destOrd="0" presId="urn:microsoft.com/office/officeart/2005/8/layout/hList2"/>
    <dgm:cxn modelId="{B0328F29-4067-4914-8F34-9FADAD1DA05A}" srcId="{ECF50366-5488-493A-8F6A-150AACF78B4E}" destId="{772918CE-DF79-465D-A367-5916EDE3A6F8}" srcOrd="1" destOrd="0" parTransId="{DF63BDF4-5428-4FE7-AD2F-E4890057899C}" sibTransId="{CE77FBA7-B25D-406E-92AF-DAA81E963832}"/>
    <dgm:cxn modelId="{3A89A352-62F2-4467-987E-ED3755B95B54}" srcId="{EDCFB52C-6636-4BE3-9F85-C33083529608}" destId="{EB309D70-EFDA-4BDA-9FEB-F3E890DC1B38}" srcOrd="0" destOrd="0" parTransId="{FAD8AD6C-0F6F-4EB5-8C0D-E6CD7283015F}" sibTransId="{876C1B1F-82C4-4DBB-8344-55995CB1EA78}"/>
    <dgm:cxn modelId="{3B240F9C-70AF-4732-B819-E3833BE1697F}" type="presOf" srcId="{772918CE-DF79-465D-A367-5916EDE3A6F8}" destId="{3BC9B4C0-E57E-463A-9C2F-F2972EF7CF45}" srcOrd="0" destOrd="1" presId="urn:microsoft.com/office/officeart/2005/8/layout/hList2"/>
    <dgm:cxn modelId="{DB78DC5C-4191-49A3-8FEA-AADF52AE2776}" type="presOf" srcId="{EDCFB52C-6636-4BE3-9F85-C33083529608}" destId="{257ACD67-0080-4C0F-A93C-8D173C57EF30}" srcOrd="0" destOrd="0" presId="urn:microsoft.com/office/officeart/2005/8/layout/hList2"/>
    <dgm:cxn modelId="{500BC514-1F02-4DBE-9CEC-D493817BC793}" srcId="{EDCFB52C-6636-4BE3-9F85-C33083529608}" destId="{ECF50366-5488-493A-8F6A-150AACF78B4E}" srcOrd="1" destOrd="0" parTransId="{D45D683F-78CA-4716-9720-2AB8AC8DF8D4}" sibTransId="{22A152F2-A610-42BB-9C87-02CF06F44398}"/>
    <dgm:cxn modelId="{700EF943-9303-4347-A660-29FD868C517F}" srcId="{EB309D70-EFDA-4BDA-9FEB-F3E890DC1B38}" destId="{93BB60A6-77B7-409D-B645-F307F6B0B3F1}" srcOrd="1" destOrd="0" parTransId="{E17EB148-F6CA-4104-B31B-03941C248E12}" sibTransId="{E8325E4C-1BEB-4117-A924-2649DA1BDB42}"/>
    <dgm:cxn modelId="{B3E4DC78-A8B3-4CB7-AA82-C6B943FFC648}" srcId="{ECF50366-5488-493A-8F6A-150AACF78B4E}" destId="{23F08091-F59A-4217-9FE4-E204399AB80A}" srcOrd="0" destOrd="0" parTransId="{75F814F4-F7ED-4579-AF3D-79FA8CD07505}" sibTransId="{7E939112-BD1F-4C43-BC43-03F982FF1021}"/>
    <dgm:cxn modelId="{56901F9C-34C3-45C8-851A-B122F223BFD8}" type="presOf" srcId="{93BB60A6-77B7-409D-B645-F307F6B0B3F1}" destId="{8CEF153E-3A39-4DE2-B26B-8FF29AA694E6}" srcOrd="0" destOrd="1" presId="urn:microsoft.com/office/officeart/2005/8/layout/hList2"/>
    <dgm:cxn modelId="{A53851A7-A148-4E90-99F5-56934E719E6E}" srcId="{EB309D70-EFDA-4BDA-9FEB-F3E890DC1B38}" destId="{CA493700-75AB-4608-BA95-36370ECB2628}" srcOrd="2" destOrd="0" parTransId="{B6195C82-29DD-4328-B815-0152119EC251}" sibTransId="{8643B533-CA9C-426B-9CDB-5574135E286E}"/>
    <dgm:cxn modelId="{AD18492B-0D78-4C62-94B3-CF7ADCBD03DC}" type="presOf" srcId="{EB309D70-EFDA-4BDA-9FEB-F3E890DC1B38}" destId="{6A67CE6F-9595-465C-8F25-52BC827F8804}" srcOrd="0" destOrd="0" presId="urn:microsoft.com/office/officeart/2005/8/layout/hList2"/>
    <dgm:cxn modelId="{F698C8F4-90B3-4EB0-878E-35F409DA1243}" type="presOf" srcId="{BE62C419-5F3B-4EC5-AF7D-28B47DAB3A01}" destId="{3BC9B4C0-E57E-463A-9C2F-F2972EF7CF45}" srcOrd="0" destOrd="2" presId="urn:microsoft.com/office/officeart/2005/8/layout/hList2"/>
    <dgm:cxn modelId="{22355733-504C-46D0-8A44-C9BB2A584362}" srcId="{ECF50366-5488-493A-8F6A-150AACF78B4E}" destId="{BE62C419-5F3B-4EC5-AF7D-28B47DAB3A01}" srcOrd="2" destOrd="0" parTransId="{471A9B20-69AA-4E52-9AAC-FE18E5BD898C}" sibTransId="{800795D9-2C33-44FF-A84F-1016BE021FC4}"/>
    <dgm:cxn modelId="{3605F072-607B-42BC-8BD6-9305FE400423}" type="presOf" srcId="{CA493700-75AB-4608-BA95-36370ECB2628}" destId="{8CEF153E-3A39-4DE2-B26B-8FF29AA694E6}" srcOrd="0" destOrd="2" presId="urn:microsoft.com/office/officeart/2005/8/layout/hList2"/>
    <dgm:cxn modelId="{4B2AA64A-886F-41DC-8E03-A5806ED89F95}" type="presOf" srcId="{ECF50366-5488-493A-8F6A-150AACF78B4E}" destId="{DE80C528-4004-497F-83C9-A70F48922819}" srcOrd="0" destOrd="0" presId="urn:microsoft.com/office/officeart/2005/8/layout/hList2"/>
    <dgm:cxn modelId="{B189B098-BA85-41D9-BF44-9F2E9BF7E4F2}" type="presParOf" srcId="{257ACD67-0080-4C0F-A93C-8D173C57EF30}" destId="{430A4CA6-F776-49F1-83CF-210E62E5B948}" srcOrd="0" destOrd="0" presId="urn:microsoft.com/office/officeart/2005/8/layout/hList2"/>
    <dgm:cxn modelId="{CADCE41B-DBFE-49B4-9370-0D3C302F5DE7}" type="presParOf" srcId="{430A4CA6-F776-49F1-83CF-210E62E5B948}" destId="{A3DBE590-CB8A-4759-B522-2D497E6630EB}" srcOrd="0" destOrd="0" presId="urn:microsoft.com/office/officeart/2005/8/layout/hList2"/>
    <dgm:cxn modelId="{2F8B7A58-FD92-4A6A-8EDF-07454F1011C9}" type="presParOf" srcId="{430A4CA6-F776-49F1-83CF-210E62E5B948}" destId="{8CEF153E-3A39-4DE2-B26B-8FF29AA694E6}" srcOrd="1" destOrd="0" presId="urn:microsoft.com/office/officeart/2005/8/layout/hList2"/>
    <dgm:cxn modelId="{0781E5C6-8A3B-481F-85C6-082720C18FC7}" type="presParOf" srcId="{430A4CA6-F776-49F1-83CF-210E62E5B948}" destId="{6A67CE6F-9595-465C-8F25-52BC827F8804}" srcOrd="2" destOrd="0" presId="urn:microsoft.com/office/officeart/2005/8/layout/hList2"/>
    <dgm:cxn modelId="{CDF8520F-B687-43DC-946B-F2F3A78B0B58}" type="presParOf" srcId="{257ACD67-0080-4C0F-A93C-8D173C57EF30}" destId="{1B7CA9D9-6D68-4F48-9ABF-FDE47BB47902}" srcOrd="1" destOrd="0" presId="urn:microsoft.com/office/officeart/2005/8/layout/hList2"/>
    <dgm:cxn modelId="{47577980-3FDF-4D99-9ABB-C682BA33F351}" type="presParOf" srcId="{257ACD67-0080-4C0F-A93C-8D173C57EF30}" destId="{38BE3506-5851-4B11-AD25-E235BCB3E6B8}" srcOrd="2" destOrd="0" presId="urn:microsoft.com/office/officeart/2005/8/layout/hList2"/>
    <dgm:cxn modelId="{C37FEB3C-9009-4D4F-A8C2-B4453FA84DC4}" type="presParOf" srcId="{38BE3506-5851-4B11-AD25-E235BCB3E6B8}" destId="{697A2A37-AEDB-42A5-B6A5-92F703759AB2}" srcOrd="0" destOrd="0" presId="urn:microsoft.com/office/officeart/2005/8/layout/hList2"/>
    <dgm:cxn modelId="{F748FC90-CAB7-4574-81F7-448C54FA3D4E}" type="presParOf" srcId="{38BE3506-5851-4B11-AD25-E235BCB3E6B8}" destId="{3BC9B4C0-E57E-463A-9C2F-F2972EF7CF45}" srcOrd="1" destOrd="0" presId="urn:microsoft.com/office/officeart/2005/8/layout/hList2"/>
    <dgm:cxn modelId="{42C05420-31BD-498A-BB11-2AF77D507A40}" type="presParOf" srcId="{38BE3506-5851-4B11-AD25-E235BCB3E6B8}" destId="{DE80C528-4004-497F-83C9-A70F48922819}"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568641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roups.google.com/forum/#!msg/polymer-dev/4RSYaKmbtEk/uYnY3900wpIJ"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dirty="0" smtClean="0"/>
              <a:t>position</a:t>
            </a:r>
            <a:endParaRPr dirty="0"/>
          </a:p>
        </p:txBody>
      </p:sp>
      <p:sp>
        <p:nvSpPr>
          <p:cNvPr id="87" name="Shape 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415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Add what I learned</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7873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dirty="0" smtClean="0"/>
              <a:t>position</a:t>
            </a:r>
            <a:endParaRPr dirty="0"/>
          </a:p>
        </p:txBody>
      </p:sp>
      <p:sp>
        <p:nvSpPr>
          <p:cNvPr id="87" name="Shape 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16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effectLst/>
                <a:latin typeface="Calibri"/>
                <a:ea typeface="Calibri"/>
                <a:cs typeface="Calibri"/>
                <a:sym typeface="Calibri"/>
              </a:rPr>
              <a:t>The JavaScript library D3.js is arguably the most influential tool for creating interactive data </a:t>
            </a:r>
            <a:r>
              <a:rPr lang="en-US" sz="1200" b="0" i="0" u="none" strike="noStrike" kern="1200" cap="none" dirty="0" err="1" smtClean="0">
                <a:solidFill>
                  <a:schemeClr val="dk1"/>
                </a:solidFill>
                <a:effectLst/>
                <a:latin typeface="Calibri"/>
                <a:ea typeface="Calibri"/>
                <a:cs typeface="Calibri"/>
                <a:sym typeface="Calibri"/>
              </a:rPr>
              <a:t>visualziations</a:t>
            </a:r>
            <a:r>
              <a:rPr lang="en-US" sz="1200" b="0" i="0" u="none" strike="noStrike" kern="1200" cap="none" dirty="0" smtClean="0">
                <a:solidFill>
                  <a:schemeClr val="dk1"/>
                </a:solidFill>
                <a:effectLst/>
                <a:latin typeface="Calibri"/>
                <a:ea typeface="Calibri"/>
                <a:cs typeface="Calibri"/>
                <a:sym typeface="Calibri"/>
              </a:rPr>
              <a:t>. D3 has been forked over 9,000 times on </a:t>
            </a:r>
            <a:r>
              <a:rPr lang="en-US" sz="1200" b="0" i="0" u="none" strike="noStrike" kern="1200" cap="none" dirty="0" err="1" smtClean="0">
                <a:solidFill>
                  <a:schemeClr val="dk1"/>
                </a:solidFill>
                <a:effectLst/>
                <a:latin typeface="Calibri"/>
                <a:ea typeface="Calibri"/>
                <a:cs typeface="Calibri"/>
                <a:sym typeface="Calibri"/>
              </a:rPr>
              <a:t>Github</a:t>
            </a:r>
            <a:r>
              <a:rPr lang="en-US" sz="1200" b="0" i="0" u="none" strike="noStrike" kern="1200" cap="none" dirty="0" smtClean="0">
                <a:solidFill>
                  <a:schemeClr val="dk1"/>
                </a:solidFill>
                <a:effectLst/>
                <a:latin typeface="Calibri"/>
                <a:ea typeface="Calibri"/>
                <a:cs typeface="Calibri"/>
                <a:sym typeface="Calibri"/>
              </a:rPr>
              <a:t>, meaning that other developers are also constantly extending D3.</a:t>
            </a:r>
          </a:p>
          <a:p>
            <a:r>
              <a:rPr lang="en-US" sz="1200" b="0" i="0" u="none" strike="noStrike" kern="1200" cap="none" dirty="0" smtClean="0">
                <a:solidFill>
                  <a:schemeClr val="dk1"/>
                </a:solidFill>
                <a:effectLst/>
                <a:latin typeface="Calibri"/>
                <a:ea typeface="Calibri"/>
                <a:cs typeface="Calibri"/>
                <a:sym typeface="Calibri"/>
              </a:rPr>
              <a:t>Perhaps the most important part of D3’s success is the position and approach it takes. It is not a graphics library, nor is it a data processing library. It doesn’t have pre-built charts that limit creativity. Instead, it has tools that make the connection between data and graphics easy. It sits right between the two, the perfect place for a library meant for data visualization.</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6403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7477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fontAlgn="base"/>
            <a:r>
              <a:rPr lang="en-US" sz="1200" b="0" i="0" u="none" strike="noStrike" kern="1200" cap="none" dirty="0" smtClean="0">
                <a:solidFill>
                  <a:schemeClr val="dk1"/>
                </a:solidFill>
                <a:effectLst/>
                <a:latin typeface="Calibri"/>
                <a:ea typeface="Calibri"/>
                <a:cs typeface="Calibri"/>
                <a:sym typeface="Calibri"/>
              </a:rPr>
              <a:t>Polymer uses a declarative syntax (another element!) to create custom elements. Angular and Polymer will remain separate projects with their own goals. That said, Angular has </a:t>
            </a:r>
            <a:r>
              <a:rPr lang="en-US" sz="1200" b="0" i="0" u="none" strike="noStrike" kern="1200" cap="none" dirty="0" smtClean="0">
                <a:solidFill>
                  <a:schemeClr val="dk1"/>
                </a:solidFill>
                <a:effectLst/>
                <a:latin typeface="Calibri"/>
                <a:ea typeface="Calibri"/>
                <a:cs typeface="Calibri"/>
                <a:sym typeface="Calibri"/>
                <a:hlinkClick r:id="rId3"/>
              </a:rPr>
              <a:t>announced</a:t>
            </a:r>
            <a:r>
              <a:rPr lang="en-US" sz="1200" b="0" i="0" u="none" strike="noStrike" kern="1200" cap="none" dirty="0" smtClean="0">
                <a:solidFill>
                  <a:schemeClr val="dk1"/>
                </a:solidFill>
                <a:effectLst/>
                <a:latin typeface="Calibri"/>
                <a:ea typeface="Calibri"/>
                <a:cs typeface="Calibri"/>
                <a:sym typeface="Calibri"/>
              </a:rPr>
              <a:t> they’ll eventually move to use the Web Components APIs in their underlying architecture.</a:t>
            </a:r>
          </a:p>
          <a:p>
            <a:pPr fontAlgn="base"/>
            <a:r>
              <a:rPr lang="en-US" sz="1200" b="0" i="0" u="none" strike="noStrike" kern="1200" cap="none" dirty="0" smtClean="0">
                <a:solidFill>
                  <a:schemeClr val="dk1"/>
                </a:solidFill>
                <a:effectLst/>
                <a:latin typeface="Calibri"/>
                <a:ea typeface="Calibri"/>
                <a:cs typeface="Calibri"/>
                <a:sym typeface="Calibri"/>
              </a:rPr>
              <a:t>For Angular 2.0, Web Components will work seamlessly within Angular apps and directives, and components written in Angular will export to Web Components to be used by Polymer or other libraries.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7414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Hide this one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9258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[1]</a:t>
            </a:r>
            <a:r>
              <a:rPr lang="en-US" baseline="0" dirty="0" smtClean="0"/>
              <a:t> http://jonrimmer.github.io/are-we-componentized-yet/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3484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effectLst/>
                <a:latin typeface="Calibri"/>
                <a:ea typeface="Calibri"/>
                <a:cs typeface="Calibri"/>
                <a:sym typeface="Calibri"/>
              </a:rPr>
              <a:t>It also takes a little while to get accustomed to the Polymer way of doing things.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0285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[1] http://www.visualcinnamon.com/2014/12/using-data-storytelling-with-chord.html</a:t>
            </a:r>
          </a:p>
          <a:p>
            <a:r>
              <a:rPr lang="en-US" dirty="0" smtClean="0"/>
              <a:t>[2] </a:t>
            </a:r>
            <a:r>
              <a:rPr lang="en-US" dirty="0" err="1" smtClean="0"/>
              <a:t>StockTwits</a:t>
            </a:r>
            <a:endParaRPr lang="en-US" dirty="0" smtClean="0"/>
          </a:p>
          <a:p>
            <a:r>
              <a:rPr lang="en-US" dirty="0" smtClean="0"/>
              <a:t>[3] http://bl.ocks.org/dk8996/5538271</a:t>
            </a:r>
          </a:p>
          <a:p>
            <a:r>
              <a:rPr lang="en-US" smtClean="0"/>
              <a:t>[4] http</a:t>
            </a:r>
            <a:r>
              <a:rPr lang="en-US" dirty="0" smtClean="0"/>
              <a:t>://bl.ocks.org/rkirsling/33a9e350516da54a5d4f</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553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7277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US" b="1" dirty="0" smtClean="0"/>
              <a:t>Current Desktop Application:</a:t>
            </a:r>
          </a:p>
          <a:p>
            <a:pPr algn="just"/>
            <a:r>
              <a:rPr lang="en-US" b="1" dirty="0" smtClean="0"/>
              <a:t>PI Process Book</a:t>
            </a:r>
          </a:p>
          <a:p>
            <a:pPr algn="just"/>
            <a:endParaRPr lang="en-US" dirty="0" smtClean="0"/>
          </a:p>
          <a:p>
            <a:pPr algn="just"/>
            <a:r>
              <a:rPr lang="en-US" dirty="0" smtClean="0"/>
              <a:t>Software (non-SLB) used by Artificial Lift Surveillance Center Engineers in </a:t>
            </a:r>
            <a:r>
              <a:rPr lang="en-US" dirty="0" err="1" smtClean="0"/>
              <a:t>Inveruie</a:t>
            </a:r>
            <a:r>
              <a:rPr lang="en-US" dirty="0" smtClean="0"/>
              <a:t>, Scotland</a:t>
            </a:r>
          </a:p>
          <a:p>
            <a:pPr algn="just"/>
            <a:endParaRPr lang="en-US" dirty="0" smtClean="0"/>
          </a:p>
          <a:p>
            <a:pPr algn="just"/>
            <a:r>
              <a:rPr lang="en-US" dirty="0" smtClean="0"/>
              <a:t>Disadvantage: Difficult to read, leading to a longer response time</a:t>
            </a:r>
          </a:p>
          <a:p>
            <a:pPr algn="just"/>
            <a:endParaRPr lang="en-US" dirty="0" smtClean="0"/>
          </a:p>
          <a:p>
            <a:pPr algn="just"/>
            <a:r>
              <a:rPr lang="en-US" dirty="0" smtClean="0"/>
              <a:t>Stacking makes middle lines</a:t>
            </a:r>
            <a:r>
              <a:rPr lang="en-US" baseline="0" dirty="0" smtClean="0"/>
              <a:t> hard to read</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7603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Previous Product: Real-Time Production Data Delivery (RTPDD) Surveillance Dashboard</a:t>
            </a:r>
          </a:p>
          <a:p>
            <a:pPr algn="just"/>
            <a:endParaRPr lang="en-US" dirty="0" smtClean="0"/>
          </a:p>
          <a:p>
            <a:pPr algn="just"/>
            <a:r>
              <a:rPr lang="en-US" dirty="0" smtClean="0"/>
              <a:t>Feedback from</a:t>
            </a:r>
          </a:p>
          <a:p>
            <a:pPr algn="just"/>
            <a:r>
              <a:rPr lang="en-US" dirty="0" smtClean="0"/>
              <a:t>surveillance engineers: </a:t>
            </a:r>
          </a:p>
          <a:p>
            <a:pPr algn="just"/>
            <a:r>
              <a:rPr lang="en-US" dirty="0" smtClean="0"/>
              <a:t>too much wasted space</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9357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Business:</a:t>
            </a:r>
          </a:p>
          <a:p>
            <a:pPr lvl="0"/>
            <a:r>
              <a:rPr lang="en-US" sz="1200" dirty="0" smtClean="0"/>
              <a:t>System design</a:t>
            </a:r>
          </a:p>
          <a:p>
            <a:pPr lvl="0"/>
            <a:r>
              <a:rPr lang="en-US" sz="1200" dirty="0" smtClean="0"/>
              <a:t>Market analysis</a:t>
            </a:r>
          </a:p>
          <a:p>
            <a:pPr lvl="0"/>
            <a:r>
              <a:rPr lang="en-US" sz="1200" dirty="0" smtClean="0"/>
              <a:t>Task management</a:t>
            </a:r>
          </a:p>
          <a:p>
            <a:r>
              <a:rPr lang="en-US" sz="1200" b="0" i="0" u="none" strike="noStrike" kern="1200" cap="none" dirty="0" smtClean="0">
                <a:solidFill>
                  <a:schemeClr val="dk1"/>
                </a:solidFill>
                <a:effectLst/>
                <a:latin typeface="Calibri"/>
                <a:ea typeface="Calibri"/>
                <a:cs typeface="Calibri"/>
                <a:sym typeface="Calibri"/>
              </a:rPr>
              <a:t>Clifford Stoll</a:t>
            </a:r>
          </a:p>
          <a:p>
            <a:r>
              <a:rPr lang="en-US" sz="1200" b="0" i="0" u="none" strike="noStrike" kern="1200" cap="none" dirty="0" smtClean="0">
                <a:solidFill>
                  <a:schemeClr val="dk1"/>
                </a:solidFill>
                <a:effectLst/>
                <a:latin typeface="Calibri"/>
                <a:ea typeface="Calibri"/>
                <a:cs typeface="Calibri"/>
                <a:sym typeface="Calibri"/>
              </a:rPr>
              <a:t>Visualization is not a substitute for log analysis or automated alerts; instead, it utilizes human perception to process lots of data quickly and approxi­mately. Detecting trends and anomalies at-a-glance is fast and flexible, but it also requires you to look!</a:t>
            </a:r>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0231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Sizing the Horizon: The Effects of Chart Size and Layering on the Graphical Perception of Time Series Visualizations, </a:t>
            </a:r>
            <a:r>
              <a:rPr lang="en-US" dirty="0" smtClean="0"/>
              <a:t>2009, Berkeley Visualization Lab</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7756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Scalable: </a:t>
            </a:r>
            <a:r>
              <a:rPr lang="en-US" sz="1200" dirty="0" smtClean="0"/>
              <a:t>Cubism fetches time series data incrementally: after the initial display, Cubism reduces server load by polling only the most recent values. Cubism renders incrementally, too, using Canvas to shift charts one pixel to the left.</a:t>
            </a:r>
          </a:p>
          <a:p>
            <a:r>
              <a:rPr lang="en-US" dirty="0" smtClean="0"/>
              <a:t>Effective: </a:t>
            </a:r>
            <a:r>
              <a:rPr lang="en-US" sz="1200" dirty="0" smtClean="0"/>
              <a:t>Because all data shares a common </a:t>
            </a:r>
            <a:r>
              <a:rPr lang="en-US" sz="1200" i="1" dirty="0" smtClean="0"/>
              <a:t>x</a:t>
            </a:r>
            <a:r>
              <a:rPr lang="en-US" sz="1200" dirty="0" smtClean="0"/>
              <a:t>-axis, it’s easier to spot coincident anomalies.</a:t>
            </a:r>
          </a:p>
          <a:p>
            <a:r>
              <a:rPr lang="en-US" dirty="0" smtClean="0"/>
              <a:t>Flexible: </a:t>
            </a:r>
            <a:r>
              <a:rPr lang="en-US" sz="1200" dirty="0" smtClean="0"/>
              <a:t>Cubism is data-source agnostic. It has built-in support for Graphite and Cube, and can be readily extended to fetch data from other sources.</a:t>
            </a:r>
            <a:endParaRPr lang="en-US" sz="120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735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[1] Mike Bostock, Square,</a:t>
            </a:r>
            <a:r>
              <a:rPr lang="en-US" baseline="0" dirty="0" smtClean="0"/>
              <a:t> Inc.</a:t>
            </a:r>
          </a:p>
          <a:p>
            <a:r>
              <a:rPr lang="en-US" baseline="0" dirty="0" smtClean="0"/>
              <a:t>[2] http://tppstats.herokuapp.com/?step=1e3</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9722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Red means the value is big, while green is small.</a:t>
            </a:r>
          </a:p>
          <a:p>
            <a:endParaRPr lang="en-US" dirty="0" smtClean="0"/>
          </a:p>
          <a:p>
            <a:r>
              <a:rPr lang="en-US" dirty="0" smtClean="0"/>
              <a:t>3.39s 260208datapoints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Cubism fetches time series data incrementally: after the initial display, Cubism reduces server load by polling only the most recent values. Cubism renders incrementally, too, using Canvas to shift charts one pixel to the left.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8935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such as thresholding and Comparison Charts</a:t>
            </a:r>
          </a:p>
          <a:p>
            <a:r>
              <a:rPr lang="en-US" dirty="0" smtClean="0"/>
              <a:t>Database</a:t>
            </a:r>
          </a:p>
          <a:p>
            <a:r>
              <a:rPr lang="en-US" dirty="0" smtClean="0"/>
              <a:t>Feedbacks</a:t>
            </a:r>
          </a:p>
          <a:p>
            <a:r>
              <a:rPr lang="en-US" dirty="0" smtClean="0"/>
              <a:t>QA</a:t>
            </a:r>
            <a:r>
              <a:rPr lang="en-US" dirty="0" smtClean="0">
                <a:sym typeface="Wingdings" panose="05000000000000000000" pitchFamily="2" charset="2"/>
              </a:rPr>
              <a: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7760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4722603" y="2754155"/>
            <a:ext cx="6707397" cy="1218794"/>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Arial Narrow"/>
              <a:buNone/>
              <a:defRPr sz="4400" b="1" i="0" u="none" strike="noStrike" cap="none">
                <a:solidFill>
                  <a:schemeClr val="dk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subTitle" idx="1"/>
          </p:nvPr>
        </p:nvSpPr>
        <p:spPr>
          <a:xfrm>
            <a:off x="4722603" y="4216230"/>
            <a:ext cx="6707397" cy="365759"/>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2400" b="0" i="0" u="none" strike="noStrike" cap="none">
                <a:solidFill>
                  <a:schemeClr val="dk1"/>
                </a:solidFill>
                <a:latin typeface="Arial Narrow"/>
                <a:ea typeface="Arial Narrow"/>
                <a:cs typeface="Arial Narrow"/>
                <a:sym typeface="Arial Narrow"/>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ustom Layout">
    <p:bg>
      <p:bgPr>
        <a:blipFill rotWithShape="1">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457200"/>
            <a:ext cx="11277600" cy="38189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Arial Narrow"/>
              <a:buNone/>
              <a:defRPr sz="3200" b="1" i="0" u="none" strike="noStrike" cap="none">
                <a:solidFill>
                  <a:schemeClr val="lt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457200" y="1143000"/>
            <a:ext cx="5400675" cy="4494006"/>
          </a:xfrm>
          <a:prstGeom prst="rect">
            <a:avLst/>
          </a:prstGeom>
          <a:noFill/>
          <a:ln>
            <a:noFill/>
          </a:ln>
        </p:spPr>
        <p:txBody>
          <a:bodyPr lIns="91425" tIns="91425" rIns="91425" bIns="91425" anchor="t" anchorCtr="0"/>
          <a:lstStyle>
            <a:lvl1pPr marL="9525" marR="0" lvl="0" indent="-9525" algn="l" rtl="0">
              <a:lnSpc>
                <a:spcPct val="90000"/>
              </a:lnSpc>
              <a:spcBef>
                <a:spcPts val="1000"/>
              </a:spcBef>
              <a:buClr>
                <a:srgbClr val="0070C0"/>
              </a:buClr>
              <a:buFont typeface="Arial"/>
              <a:buNone/>
              <a:defRPr sz="2800" b="0" i="0" u="none" strike="noStrike" cap="none">
                <a:solidFill>
                  <a:schemeClr val="lt1"/>
                </a:solidFill>
                <a:latin typeface="Arial Narrow"/>
                <a:ea typeface="Arial Narrow"/>
                <a:cs typeface="Arial Narrow"/>
                <a:sym typeface="Arial Narrow"/>
              </a:defRPr>
            </a:lvl1pPr>
            <a:lvl2pPr marL="533400" marR="0" lvl="1" indent="-123190" algn="l" rtl="0">
              <a:lnSpc>
                <a:spcPct val="90000"/>
              </a:lnSpc>
              <a:spcBef>
                <a:spcPts val="500"/>
              </a:spcBef>
              <a:buClr>
                <a:srgbClr val="0070C0"/>
              </a:buClr>
              <a:buSzPct val="95000"/>
              <a:buFont typeface="Merriweather Sans"/>
              <a:buChar char="▸"/>
              <a:defRPr sz="2800" b="0" i="0" u="none" strike="noStrike" cap="none">
                <a:solidFill>
                  <a:schemeClr val="lt1"/>
                </a:solidFill>
                <a:latin typeface="Arial Narrow"/>
                <a:ea typeface="Arial Narrow"/>
                <a:cs typeface="Arial Narrow"/>
                <a:sym typeface="Arial Narrow"/>
              </a:defRPr>
            </a:lvl2pPr>
            <a:lvl3pPr marL="874713" marR="0" lvl="2" indent="-110934" algn="l" rtl="0">
              <a:lnSpc>
                <a:spcPct val="90000"/>
              </a:lnSpc>
              <a:spcBef>
                <a:spcPts val="500"/>
              </a:spcBef>
              <a:buClr>
                <a:srgbClr val="0070C0"/>
              </a:buClr>
              <a:buSzPct val="101000"/>
              <a:buFont typeface="Arial"/>
              <a:buChar char="•"/>
              <a:defRPr sz="2800" b="0" i="0" u="none" strike="noStrike" cap="none">
                <a:solidFill>
                  <a:schemeClr val="lt1"/>
                </a:solidFill>
                <a:latin typeface="Arial Narrow"/>
                <a:ea typeface="Arial Narrow"/>
                <a:cs typeface="Arial Narrow"/>
                <a:sym typeface="Arial Narrow"/>
              </a:defRPr>
            </a:lvl3pPr>
            <a:lvl4pPr marL="9525" marR="0" lvl="3" indent="-9525" algn="l" rtl="0">
              <a:lnSpc>
                <a:spcPct val="90000"/>
              </a:lnSpc>
              <a:spcBef>
                <a:spcPts val="500"/>
              </a:spcBef>
              <a:buClr>
                <a:schemeClr val="dk1"/>
              </a:buClr>
              <a:buFont typeface="Arial"/>
              <a:buNone/>
              <a:defRPr sz="2800" b="0" i="0" u="none" strike="noStrike" cap="none">
                <a:solidFill>
                  <a:schemeClr val="dk1"/>
                </a:solidFill>
                <a:latin typeface="Arial Narrow"/>
                <a:ea typeface="Arial Narrow"/>
                <a:cs typeface="Arial Narrow"/>
                <a:sym typeface="Arial Narrow"/>
              </a:defRPr>
            </a:lvl4pPr>
            <a:lvl5pPr marL="9525" marR="0" lvl="4" indent="-9525" algn="l" rtl="0">
              <a:lnSpc>
                <a:spcPct val="90000"/>
              </a:lnSpc>
              <a:spcBef>
                <a:spcPts val="500"/>
              </a:spcBef>
              <a:buClr>
                <a:schemeClr val="dk1"/>
              </a:buClr>
              <a:buFont typeface="Arial"/>
              <a:buNone/>
              <a:defRPr sz="2800" b="0" i="0" u="none" strike="noStrike" cap="none">
                <a:solidFill>
                  <a:schemeClr val="dk1"/>
                </a:solidFill>
                <a:latin typeface="Arial Narrow"/>
                <a:ea typeface="Arial Narrow"/>
                <a:cs typeface="Arial Narrow"/>
                <a:sym typeface="Arial Narrow"/>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0" y="6400800"/>
            <a:ext cx="530224" cy="217487"/>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800" b="0" i="0" u="none" strike="noStrike" cap="none">
                <a:solidFill>
                  <a:schemeClr val="lt1"/>
                </a:solidFill>
                <a:latin typeface="Arial"/>
                <a:ea typeface="Arial"/>
                <a:cs typeface="Arial"/>
                <a:sym typeface="Arial"/>
              </a:defRPr>
            </a:lvl1pPr>
            <a:lvl2pPr marL="685800" marR="0" lvl="1"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2pPr>
            <a:lvl3pPr marL="1143000" marR="0" lvl="2"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3pPr>
            <a:lvl4pPr marL="1600200" marR="0" lvl="3"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4pPr>
            <a:lvl5pPr marL="2057400" marR="0" lvl="4"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3"/>
          </p:nvPr>
        </p:nvSpPr>
        <p:spPr>
          <a:xfrm>
            <a:off x="6334125" y="1143000"/>
            <a:ext cx="5400675" cy="4494006"/>
          </a:xfrm>
          <a:prstGeom prst="rect">
            <a:avLst/>
          </a:prstGeom>
          <a:noFill/>
          <a:ln>
            <a:noFill/>
          </a:ln>
        </p:spPr>
        <p:txBody>
          <a:bodyPr lIns="91425" tIns="91425" rIns="91425" bIns="91425" anchor="t" anchorCtr="0"/>
          <a:lstStyle>
            <a:lvl1pPr marL="9525" marR="0" lvl="0" indent="-9525" algn="l" rtl="0">
              <a:lnSpc>
                <a:spcPct val="90000"/>
              </a:lnSpc>
              <a:spcBef>
                <a:spcPts val="1000"/>
              </a:spcBef>
              <a:buClr>
                <a:srgbClr val="0070C0"/>
              </a:buClr>
              <a:buFont typeface="Arial"/>
              <a:buNone/>
              <a:defRPr sz="2800" b="0" i="0" u="none" strike="noStrike" cap="none">
                <a:solidFill>
                  <a:schemeClr val="lt1"/>
                </a:solidFill>
                <a:latin typeface="Arial Narrow"/>
                <a:ea typeface="Arial Narrow"/>
                <a:cs typeface="Arial Narrow"/>
                <a:sym typeface="Arial Narrow"/>
              </a:defRPr>
            </a:lvl1pPr>
            <a:lvl2pPr marL="533400" marR="0" lvl="1" indent="-123190" algn="l" rtl="0">
              <a:lnSpc>
                <a:spcPct val="90000"/>
              </a:lnSpc>
              <a:spcBef>
                <a:spcPts val="500"/>
              </a:spcBef>
              <a:buClr>
                <a:srgbClr val="0070C0"/>
              </a:buClr>
              <a:buSzPct val="95000"/>
              <a:buFont typeface="Merriweather Sans"/>
              <a:buChar char="▸"/>
              <a:defRPr sz="2800" b="0" i="0" u="none" strike="noStrike" cap="none">
                <a:solidFill>
                  <a:schemeClr val="lt1"/>
                </a:solidFill>
                <a:latin typeface="Arial Narrow"/>
                <a:ea typeface="Arial Narrow"/>
                <a:cs typeface="Arial Narrow"/>
                <a:sym typeface="Arial Narrow"/>
              </a:defRPr>
            </a:lvl2pPr>
            <a:lvl3pPr marL="874713" marR="0" lvl="2" indent="-110934" algn="l" rtl="0">
              <a:lnSpc>
                <a:spcPct val="90000"/>
              </a:lnSpc>
              <a:spcBef>
                <a:spcPts val="500"/>
              </a:spcBef>
              <a:buClr>
                <a:srgbClr val="0070C0"/>
              </a:buClr>
              <a:buSzPct val="101000"/>
              <a:buFont typeface="Arial"/>
              <a:buChar char="•"/>
              <a:defRPr sz="2800" b="0" i="0" u="none" strike="noStrike" cap="none">
                <a:solidFill>
                  <a:schemeClr val="lt1"/>
                </a:solidFill>
                <a:latin typeface="Arial Narrow"/>
                <a:ea typeface="Arial Narrow"/>
                <a:cs typeface="Arial Narrow"/>
                <a:sym typeface="Arial Narrow"/>
              </a:defRPr>
            </a:lvl3pPr>
            <a:lvl4pPr marL="9525" marR="0" lvl="3" indent="-9525" algn="l" rtl="0">
              <a:lnSpc>
                <a:spcPct val="90000"/>
              </a:lnSpc>
              <a:spcBef>
                <a:spcPts val="500"/>
              </a:spcBef>
              <a:buClr>
                <a:schemeClr val="dk1"/>
              </a:buClr>
              <a:buFont typeface="Arial"/>
              <a:buNone/>
              <a:defRPr sz="2800" b="0" i="0" u="none" strike="noStrike" cap="none">
                <a:solidFill>
                  <a:schemeClr val="dk1"/>
                </a:solidFill>
                <a:latin typeface="Arial Narrow"/>
                <a:ea typeface="Arial Narrow"/>
                <a:cs typeface="Arial Narrow"/>
                <a:sym typeface="Arial Narrow"/>
              </a:defRPr>
            </a:lvl4pPr>
            <a:lvl5pPr marL="9525" marR="0" lvl="4" indent="-9525" algn="l" rtl="0">
              <a:lnSpc>
                <a:spcPct val="90000"/>
              </a:lnSpc>
              <a:spcBef>
                <a:spcPts val="500"/>
              </a:spcBef>
              <a:buClr>
                <a:schemeClr val="dk1"/>
              </a:buClr>
              <a:buFont typeface="Arial"/>
              <a:buNone/>
              <a:defRPr sz="2800" b="0" i="0" u="none" strike="noStrike" cap="none">
                <a:solidFill>
                  <a:schemeClr val="dk1"/>
                </a:solidFill>
                <a:latin typeface="Arial Narrow"/>
                <a:ea typeface="Arial Narrow"/>
                <a:cs typeface="Arial Narrow"/>
                <a:sym typeface="Arial Narrow"/>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Custom Layout">
    <p:bg>
      <p:bgPr>
        <a:blipFill rotWithShape="1">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457200"/>
            <a:ext cx="11277600" cy="38189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Arial Narrow"/>
              <a:buNone/>
              <a:defRPr sz="3200" b="1" i="0" u="none" strike="noStrike" cap="none">
                <a:solidFill>
                  <a:schemeClr val="lt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7" name="Shape 57"/>
          <p:cNvSpPr txBox="1">
            <a:spLocks noGrp="1"/>
          </p:cNvSpPr>
          <p:nvPr>
            <p:ph type="body" idx="1"/>
          </p:nvPr>
        </p:nvSpPr>
        <p:spPr>
          <a:xfrm>
            <a:off x="457200" y="1143000"/>
            <a:ext cx="11277600" cy="4494006"/>
          </a:xfrm>
          <a:prstGeom prst="rect">
            <a:avLst/>
          </a:prstGeom>
          <a:noFill/>
          <a:ln>
            <a:noFill/>
          </a:ln>
        </p:spPr>
        <p:txBody>
          <a:bodyPr lIns="91425" tIns="91425" rIns="91425" bIns="91425" anchor="t" anchorCtr="0"/>
          <a:lstStyle>
            <a:lvl1pPr marL="9525" marR="0" lvl="0" indent="-9525" algn="l" rtl="0">
              <a:lnSpc>
                <a:spcPct val="90000"/>
              </a:lnSpc>
              <a:spcBef>
                <a:spcPts val="1000"/>
              </a:spcBef>
              <a:buClr>
                <a:srgbClr val="0070C0"/>
              </a:buClr>
              <a:buFont typeface="Arial"/>
              <a:buNone/>
              <a:defRPr sz="2800" b="0" i="0" u="none" strike="noStrike" cap="none">
                <a:solidFill>
                  <a:schemeClr val="lt1"/>
                </a:solidFill>
                <a:latin typeface="Arial Narrow"/>
                <a:ea typeface="Arial Narrow"/>
                <a:cs typeface="Arial Narrow"/>
                <a:sym typeface="Arial Narrow"/>
              </a:defRPr>
            </a:lvl1pPr>
            <a:lvl2pPr marL="533400" marR="0" lvl="1" indent="-123190" algn="l" rtl="0">
              <a:lnSpc>
                <a:spcPct val="90000"/>
              </a:lnSpc>
              <a:spcBef>
                <a:spcPts val="500"/>
              </a:spcBef>
              <a:buClr>
                <a:srgbClr val="0070C0"/>
              </a:buClr>
              <a:buSzPct val="95000"/>
              <a:buFont typeface="Merriweather Sans"/>
              <a:buChar char="▸"/>
              <a:defRPr sz="2800" b="0" i="0" u="none" strike="noStrike" cap="none">
                <a:solidFill>
                  <a:schemeClr val="lt1"/>
                </a:solidFill>
                <a:latin typeface="Arial Narrow"/>
                <a:ea typeface="Arial Narrow"/>
                <a:cs typeface="Arial Narrow"/>
                <a:sym typeface="Arial Narrow"/>
              </a:defRPr>
            </a:lvl2pPr>
            <a:lvl3pPr marL="874713" marR="0" lvl="2" indent="-110934" algn="l" rtl="0">
              <a:lnSpc>
                <a:spcPct val="90000"/>
              </a:lnSpc>
              <a:spcBef>
                <a:spcPts val="500"/>
              </a:spcBef>
              <a:buClr>
                <a:srgbClr val="0070C0"/>
              </a:buClr>
              <a:buSzPct val="101000"/>
              <a:buFont typeface="Arial"/>
              <a:buChar char="•"/>
              <a:defRPr sz="2800" b="0" i="0" u="none" strike="noStrike" cap="none">
                <a:solidFill>
                  <a:schemeClr val="lt1"/>
                </a:solidFill>
                <a:latin typeface="Arial Narrow"/>
                <a:ea typeface="Arial Narrow"/>
                <a:cs typeface="Arial Narrow"/>
                <a:sym typeface="Arial Narrow"/>
              </a:defRPr>
            </a:lvl3pPr>
            <a:lvl4pPr marL="9525" marR="0" lvl="3" indent="-9525" algn="l" rtl="0">
              <a:lnSpc>
                <a:spcPct val="90000"/>
              </a:lnSpc>
              <a:spcBef>
                <a:spcPts val="500"/>
              </a:spcBef>
              <a:buClr>
                <a:schemeClr val="dk1"/>
              </a:buClr>
              <a:buFont typeface="Arial"/>
              <a:buNone/>
              <a:defRPr sz="2800" b="0" i="0" u="none" strike="noStrike" cap="none">
                <a:solidFill>
                  <a:schemeClr val="dk1"/>
                </a:solidFill>
                <a:latin typeface="Arial Narrow"/>
                <a:ea typeface="Arial Narrow"/>
                <a:cs typeface="Arial Narrow"/>
                <a:sym typeface="Arial Narrow"/>
              </a:defRPr>
            </a:lvl4pPr>
            <a:lvl5pPr marL="9525" marR="0" lvl="4" indent="-9525" algn="l" rtl="0">
              <a:lnSpc>
                <a:spcPct val="90000"/>
              </a:lnSpc>
              <a:spcBef>
                <a:spcPts val="500"/>
              </a:spcBef>
              <a:buClr>
                <a:schemeClr val="dk1"/>
              </a:buClr>
              <a:buFont typeface="Arial"/>
              <a:buNone/>
              <a:defRPr sz="2800" b="0" i="0" u="none" strike="noStrike" cap="none">
                <a:solidFill>
                  <a:schemeClr val="dk1"/>
                </a:solidFill>
                <a:latin typeface="Arial Narrow"/>
                <a:ea typeface="Arial Narrow"/>
                <a:cs typeface="Arial Narrow"/>
                <a:sym typeface="Arial Narrow"/>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body" idx="2"/>
          </p:nvPr>
        </p:nvSpPr>
        <p:spPr>
          <a:xfrm>
            <a:off x="0" y="6400800"/>
            <a:ext cx="530224" cy="217487"/>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800" b="0" i="0" u="none" strike="noStrike" cap="none">
                <a:solidFill>
                  <a:schemeClr val="lt1"/>
                </a:solidFill>
                <a:latin typeface="Arial"/>
                <a:ea typeface="Arial"/>
                <a:cs typeface="Arial"/>
                <a:sym typeface="Arial"/>
              </a:defRPr>
            </a:lvl1pPr>
            <a:lvl2pPr marL="685800" marR="0" lvl="1"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2pPr>
            <a:lvl3pPr marL="1143000" marR="0" lvl="2"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3pPr>
            <a:lvl4pPr marL="1600200" marR="0" lvl="3"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4pPr>
            <a:lvl5pPr marL="2057400" marR="0" lvl="4"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Custom Layout">
    <p:bg>
      <p:bgPr>
        <a:blipFill rotWithShape="1">
          <a:blip r:embed="rId2">
            <a:alphaModFix/>
          </a:blip>
          <a:stretch>
            <a:fillRect/>
          </a:stretch>
        </a:blipFill>
        <a:effectLst/>
      </p:bgPr>
    </p:bg>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457200"/>
            <a:ext cx="11277600" cy="38189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Arial Narrow"/>
              <a:buNone/>
              <a:defRPr sz="3200" b="1" i="0" u="none" strike="noStrike" cap="none">
                <a:solidFill>
                  <a:schemeClr val="lt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body" idx="1"/>
          </p:nvPr>
        </p:nvSpPr>
        <p:spPr>
          <a:xfrm>
            <a:off x="457200" y="1143000"/>
            <a:ext cx="5467350" cy="4494006"/>
          </a:xfrm>
          <a:prstGeom prst="rect">
            <a:avLst/>
          </a:prstGeom>
          <a:noFill/>
          <a:ln>
            <a:noFill/>
          </a:ln>
        </p:spPr>
        <p:txBody>
          <a:bodyPr lIns="91425" tIns="91425" rIns="91425" bIns="91425" anchor="t" anchorCtr="0"/>
          <a:lstStyle>
            <a:lvl1pPr marL="9525" marR="0" lvl="0" indent="-9525" algn="l" rtl="0">
              <a:lnSpc>
                <a:spcPct val="90000"/>
              </a:lnSpc>
              <a:spcBef>
                <a:spcPts val="1000"/>
              </a:spcBef>
              <a:buClr>
                <a:srgbClr val="0070C0"/>
              </a:buClr>
              <a:buFont typeface="Arial"/>
              <a:buNone/>
              <a:defRPr sz="2800" b="0" i="0" u="none" strike="noStrike" cap="none">
                <a:solidFill>
                  <a:schemeClr val="lt1"/>
                </a:solidFill>
                <a:latin typeface="Arial Narrow"/>
                <a:ea typeface="Arial Narrow"/>
                <a:cs typeface="Arial Narrow"/>
                <a:sym typeface="Arial Narrow"/>
              </a:defRPr>
            </a:lvl1pPr>
            <a:lvl2pPr marL="533400" marR="0" lvl="1" indent="-123190" algn="l" rtl="0">
              <a:lnSpc>
                <a:spcPct val="90000"/>
              </a:lnSpc>
              <a:spcBef>
                <a:spcPts val="500"/>
              </a:spcBef>
              <a:buClr>
                <a:srgbClr val="0070C0"/>
              </a:buClr>
              <a:buSzPct val="95000"/>
              <a:buFont typeface="Merriweather Sans"/>
              <a:buChar char="▸"/>
              <a:defRPr sz="2800" b="0" i="0" u="none" strike="noStrike" cap="none">
                <a:solidFill>
                  <a:schemeClr val="lt1"/>
                </a:solidFill>
                <a:latin typeface="Arial Narrow"/>
                <a:ea typeface="Arial Narrow"/>
                <a:cs typeface="Arial Narrow"/>
                <a:sym typeface="Arial Narrow"/>
              </a:defRPr>
            </a:lvl2pPr>
            <a:lvl3pPr marL="874713" marR="0" lvl="2" indent="-110934" algn="l" rtl="0">
              <a:lnSpc>
                <a:spcPct val="90000"/>
              </a:lnSpc>
              <a:spcBef>
                <a:spcPts val="500"/>
              </a:spcBef>
              <a:buClr>
                <a:srgbClr val="0070C0"/>
              </a:buClr>
              <a:buSzPct val="101000"/>
              <a:buFont typeface="Arial"/>
              <a:buChar char="•"/>
              <a:defRPr sz="2800" b="0" i="0" u="none" strike="noStrike" cap="none">
                <a:solidFill>
                  <a:schemeClr val="lt1"/>
                </a:solidFill>
                <a:latin typeface="Arial Narrow"/>
                <a:ea typeface="Arial Narrow"/>
                <a:cs typeface="Arial Narrow"/>
                <a:sym typeface="Arial Narrow"/>
              </a:defRPr>
            </a:lvl3pPr>
            <a:lvl4pPr marL="9525" marR="0" lvl="3" indent="-9525" algn="l" rtl="0">
              <a:lnSpc>
                <a:spcPct val="90000"/>
              </a:lnSpc>
              <a:spcBef>
                <a:spcPts val="500"/>
              </a:spcBef>
              <a:buClr>
                <a:schemeClr val="dk1"/>
              </a:buClr>
              <a:buFont typeface="Arial"/>
              <a:buNone/>
              <a:defRPr sz="2800" b="0" i="0" u="none" strike="noStrike" cap="none">
                <a:solidFill>
                  <a:schemeClr val="dk1"/>
                </a:solidFill>
                <a:latin typeface="Arial Narrow"/>
                <a:ea typeface="Arial Narrow"/>
                <a:cs typeface="Arial Narrow"/>
                <a:sym typeface="Arial Narrow"/>
              </a:defRPr>
            </a:lvl4pPr>
            <a:lvl5pPr marL="9525" marR="0" lvl="4" indent="-9525" algn="l" rtl="0">
              <a:lnSpc>
                <a:spcPct val="90000"/>
              </a:lnSpc>
              <a:spcBef>
                <a:spcPts val="500"/>
              </a:spcBef>
              <a:buClr>
                <a:schemeClr val="dk1"/>
              </a:buClr>
              <a:buFont typeface="Arial"/>
              <a:buNone/>
              <a:defRPr sz="2800" b="0" i="0" u="none" strike="noStrike" cap="none">
                <a:solidFill>
                  <a:schemeClr val="dk1"/>
                </a:solidFill>
                <a:latin typeface="Arial Narrow"/>
                <a:ea typeface="Arial Narrow"/>
                <a:cs typeface="Arial Narrow"/>
                <a:sym typeface="Arial Narrow"/>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0" y="6400800"/>
            <a:ext cx="530224" cy="217487"/>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800" b="0" i="0" u="none" strike="noStrike" cap="none">
                <a:solidFill>
                  <a:schemeClr val="lt1"/>
                </a:solidFill>
                <a:latin typeface="Arial"/>
                <a:ea typeface="Arial"/>
                <a:cs typeface="Arial"/>
                <a:sym typeface="Arial"/>
              </a:defRPr>
            </a:lvl1pPr>
            <a:lvl2pPr marL="685800" marR="0" lvl="1"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2pPr>
            <a:lvl3pPr marL="1143000" marR="0" lvl="2"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3pPr>
            <a:lvl4pPr marL="1600200" marR="0" lvl="3"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4pPr>
            <a:lvl5pPr marL="2057400" marR="0" lvl="4"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Shape 63"/>
          <p:cNvSpPr>
            <a:spLocks noGrp="1"/>
          </p:cNvSpPr>
          <p:nvPr>
            <p:ph type="pic" idx="3"/>
          </p:nvPr>
        </p:nvSpPr>
        <p:spPr>
          <a:xfrm>
            <a:off x="6257925" y="1143000"/>
            <a:ext cx="5476874" cy="450532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copy 1">
    <p:spTree>
      <p:nvGrpSpPr>
        <p:cNvPr id="1" name="Shape 64"/>
        <p:cNvGrpSpPr/>
        <p:nvPr/>
      </p:nvGrpSpPr>
      <p:grpSpPr>
        <a:xfrm>
          <a:off x="0" y="0"/>
          <a:ext cx="0" cy="0"/>
          <a:chOff x="0" y="0"/>
          <a:chExt cx="0" cy="0"/>
        </a:xfrm>
      </p:grpSpPr>
      <p:pic>
        <p:nvPicPr>
          <p:cNvPr id="65" name="Shape 65"/>
          <p:cNvPicPr preferRelativeResize="0"/>
          <p:nvPr/>
        </p:nvPicPr>
        <p:blipFill rotWithShape="1">
          <a:blip r:embed="rId2">
            <a:alphaModFix/>
          </a:blip>
          <a:srcRect/>
          <a:stretch/>
        </p:blipFill>
        <p:spPr>
          <a:xfrm>
            <a:off x="10917320" y="6320975"/>
            <a:ext cx="1029300" cy="3058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2_Custom Layout">
    <p:bg>
      <p:bgPr>
        <a:blipFill rotWithShape="1">
          <a:blip r:embed="rId2">
            <a:alphaModFix/>
          </a:blip>
          <a:stretch>
            <a:fillRect/>
          </a:stretch>
        </a:blip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457200"/>
            <a:ext cx="11277600" cy="38189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Arial Narrow"/>
              <a:buNone/>
              <a:defRPr sz="3200" b="1" i="0" u="none" strike="noStrike" cap="none">
                <a:solidFill>
                  <a:schemeClr val="dk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 name="Shape 15"/>
          <p:cNvSpPr txBox="1">
            <a:spLocks noGrp="1"/>
          </p:cNvSpPr>
          <p:nvPr>
            <p:ph type="body" idx="1"/>
          </p:nvPr>
        </p:nvSpPr>
        <p:spPr>
          <a:xfrm>
            <a:off x="457200" y="1143000"/>
            <a:ext cx="11277600" cy="4494006"/>
          </a:xfrm>
          <a:prstGeom prst="rect">
            <a:avLst/>
          </a:prstGeom>
          <a:noFill/>
          <a:ln>
            <a:noFill/>
          </a:ln>
        </p:spPr>
        <p:txBody>
          <a:bodyPr lIns="91425" tIns="91425" rIns="91425" bIns="91425" anchor="t" anchorCtr="0"/>
          <a:lstStyle>
            <a:lvl1pPr marL="9525" marR="0" lvl="0" indent="-9525" algn="l" rtl="0">
              <a:lnSpc>
                <a:spcPct val="90000"/>
              </a:lnSpc>
              <a:spcBef>
                <a:spcPts val="1000"/>
              </a:spcBef>
              <a:buClr>
                <a:srgbClr val="3D5FA1"/>
              </a:buClr>
              <a:buFont typeface="Arial"/>
              <a:buNone/>
              <a:defRPr sz="2800" b="0" i="0" u="none" strike="noStrike" cap="none">
                <a:solidFill>
                  <a:schemeClr val="dk1"/>
                </a:solidFill>
                <a:latin typeface="Arial Narrow"/>
                <a:ea typeface="Arial Narrow"/>
                <a:cs typeface="Arial Narrow"/>
                <a:sym typeface="Arial Narrow"/>
              </a:defRPr>
            </a:lvl1pPr>
            <a:lvl2pPr marL="533400" marR="0" lvl="1" indent="-149859" algn="l" rtl="0">
              <a:lnSpc>
                <a:spcPct val="90000"/>
              </a:lnSpc>
              <a:spcBef>
                <a:spcPts val="500"/>
              </a:spcBef>
              <a:buClr>
                <a:srgbClr val="3D5FA1"/>
              </a:buClr>
              <a:buSzPct val="80000"/>
              <a:buFont typeface="Noto Sans Symbols"/>
              <a:buChar char="●"/>
              <a:defRPr sz="2800" b="0" i="0" u="none" strike="noStrike" cap="none">
                <a:solidFill>
                  <a:schemeClr val="dk1"/>
                </a:solidFill>
                <a:latin typeface="Arial Narrow"/>
                <a:ea typeface="Arial Narrow"/>
                <a:cs typeface="Arial Narrow"/>
                <a:sym typeface="Arial Narrow"/>
              </a:defRPr>
            </a:lvl2pPr>
            <a:lvl3pPr marL="874713" marR="0" lvl="2" indent="-148272" algn="l" rtl="0">
              <a:lnSpc>
                <a:spcPct val="90000"/>
              </a:lnSpc>
              <a:spcBef>
                <a:spcPts val="500"/>
              </a:spcBef>
              <a:buClr>
                <a:srgbClr val="3D5FA1"/>
              </a:buClr>
              <a:buSzPct val="80000"/>
              <a:buFont typeface="Noto Sans Symbols"/>
              <a:buChar char="▪"/>
              <a:defRPr sz="2800" b="0" i="0" u="none" strike="noStrike" cap="none">
                <a:solidFill>
                  <a:schemeClr val="dk1"/>
                </a:solidFill>
                <a:latin typeface="Arial Narrow"/>
                <a:ea typeface="Arial Narrow"/>
                <a:cs typeface="Arial Narrow"/>
                <a:sym typeface="Arial Narrow"/>
              </a:defRPr>
            </a:lvl3pPr>
            <a:lvl4pPr marL="9525" marR="0" lvl="3" indent="-9525" algn="l" rtl="0">
              <a:lnSpc>
                <a:spcPct val="90000"/>
              </a:lnSpc>
              <a:spcBef>
                <a:spcPts val="500"/>
              </a:spcBef>
              <a:buClr>
                <a:schemeClr val="dk1"/>
              </a:buClr>
              <a:buFont typeface="Arial"/>
              <a:buNone/>
              <a:defRPr sz="2800" b="0" i="0" u="none" strike="noStrike" cap="none">
                <a:solidFill>
                  <a:schemeClr val="dk1"/>
                </a:solidFill>
                <a:latin typeface="Arial Narrow"/>
                <a:ea typeface="Arial Narrow"/>
                <a:cs typeface="Arial Narrow"/>
                <a:sym typeface="Arial Narrow"/>
              </a:defRPr>
            </a:lvl4pPr>
            <a:lvl5pPr marL="9525" marR="0" lvl="4" indent="-9525" algn="l" rtl="0">
              <a:lnSpc>
                <a:spcPct val="90000"/>
              </a:lnSpc>
              <a:spcBef>
                <a:spcPts val="500"/>
              </a:spcBef>
              <a:buClr>
                <a:schemeClr val="dk1"/>
              </a:buClr>
              <a:buFont typeface="Arial"/>
              <a:buNone/>
              <a:defRPr sz="2800" b="0" i="0" u="none" strike="noStrike" cap="none">
                <a:solidFill>
                  <a:schemeClr val="dk1"/>
                </a:solidFill>
                <a:latin typeface="Arial Narrow"/>
                <a:ea typeface="Arial Narrow"/>
                <a:cs typeface="Arial Narrow"/>
                <a:sym typeface="Arial Narrow"/>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 name="Shape 16"/>
          <p:cNvSpPr txBox="1">
            <a:spLocks noGrp="1"/>
          </p:cNvSpPr>
          <p:nvPr>
            <p:ph type="body" idx="2"/>
          </p:nvPr>
        </p:nvSpPr>
        <p:spPr>
          <a:xfrm>
            <a:off x="0" y="6400800"/>
            <a:ext cx="530224" cy="2174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7F7F7F"/>
              </a:buClr>
              <a:buFont typeface="Arial"/>
              <a:buNone/>
              <a:defRPr sz="800" b="0" i="0" u="none" strike="noStrike" cap="none">
                <a:solidFill>
                  <a:srgbClr val="7F7F7F"/>
                </a:solidFill>
                <a:latin typeface="Arial"/>
                <a:ea typeface="Arial"/>
                <a:cs typeface="Arial"/>
                <a:sym typeface="Arial"/>
              </a:defRPr>
            </a:lvl1pPr>
            <a:lvl2pPr marL="685800" marR="0" lvl="1"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2pPr>
            <a:lvl3pPr marL="1143000" marR="0" lvl="2"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3pPr>
            <a:lvl4pPr marL="1600200" marR="0" lvl="3"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4pPr>
            <a:lvl5pPr marL="2057400" marR="0" lvl="4"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bg>
      <p:bgPr>
        <a:blipFill rotWithShape="1">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763791" y="2654635"/>
            <a:ext cx="6797038" cy="121879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Narrow"/>
              <a:buNone/>
              <a:defRPr sz="4400" b="1" i="0" u="none" strike="noStrike" cap="none">
                <a:solidFill>
                  <a:schemeClr val="lt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subTitle" idx="1"/>
          </p:nvPr>
        </p:nvSpPr>
        <p:spPr>
          <a:xfrm>
            <a:off x="763791" y="4067560"/>
            <a:ext cx="6797038" cy="484093"/>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2400" b="0">
                <a:solidFill>
                  <a:schemeClr val="lt1"/>
                </a:solidFill>
                <a:latin typeface="Arial Narrow"/>
                <a:ea typeface="Arial Narrow"/>
                <a:cs typeface="Arial Narrow"/>
                <a:sym typeface="Arial Narrow"/>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3_Custom Layout">
    <p:bg>
      <p:bgPr>
        <a:blipFill rotWithShape="1">
          <a:blip r:embed="rId2">
            <a:alphaModFix/>
          </a:blip>
          <a:stretch>
            <a:fillRect/>
          </a:stretch>
        </a:blip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457200"/>
            <a:ext cx="11277600" cy="38189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Arial Narrow"/>
              <a:buNone/>
              <a:defRPr sz="3200" b="1" i="0" u="none" strike="noStrike" cap="none">
                <a:solidFill>
                  <a:schemeClr val="dk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0" y="6400800"/>
            <a:ext cx="530224" cy="2174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7F7F7F"/>
              </a:buClr>
              <a:buFont typeface="Arial"/>
              <a:buNone/>
              <a:defRPr sz="800">
                <a:solidFill>
                  <a:srgbClr val="7F7F7F"/>
                </a:solidFill>
                <a:latin typeface="Arial"/>
                <a:ea typeface="Arial"/>
                <a:cs typeface="Arial"/>
                <a:sym typeface="Arial"/>
              </a:defRPr>
            </a:lvl1pPr>
            <a:lvl2pPr marL="685800" marR="0" lvl="1"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2pPr>
            <a:lvl3pPr marL="1143000" marR="0" lvl="2"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3pPr>
            <a:lvl4pPr marL="1600200" marR="0" lvl="3"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4pPr>
            <a:lvl5pPr marL="2057400" marR="0" lvl="4"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Shape 36"/>
          <p:cNvSpPr>
            <a:spLocks noGrp="1"/>
          </p:cNvSpPr>
          <p:nvPr>
            <p:ph type="pic" idx="2"/>
          </p:nvPr>
        </p:nvSpPr>
        <p:spPr>
          <a:xfrm>
            <a:off x="6667500" y="1143000"/>
            <a:ext cx="5067300" cy="476771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2800">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body" idx="3"/>
          </p:nvPr>
        </p:nvSpPr>
        <p:spPr>
          <a:xfrm>
            <a:off x="457200" y="1143000"/>
            <a:ext cx="5934074" cy="4767263"/>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3D5FA1"/>
              </a:buClr>
              <a:buFont typeface="Arial"/>
              <a:buNone/>
              <a:defRPr sz="2800" b="0" i="0">
                <a:solidFill>
                  <a:schemeClr val="dk1"/>
                </a:solidFill>
                <a:latin typeface="Arial Narrow"/>
                <a:ea typeface="Arial Narrow"/>
                <a:cs typeface="Arial Narrow"/>
                <a:sym typeface="Arial Narrow"/>
              </a:defRPr>
            </a:lvl1pPr>
            <a:lvl2pPr marL="685800" marR="0" lvl="1" indent="-149859" algn="l" rtl="0">
              <a:lnSpc>
                <a:spcPct val="90000"/>
              </a:lnSpc>
              <a:spcBef>
                <a:spcPts val="500"/>
              </a:spcBef>
              <a:buClr>
                <a:srgbClr val="3D5FA1"/>
              </a:buClr>
              <a:buSzPct val="80000"/>
              <a:buFont typeface="Noto Sans Symbols"/>
              <a:buChar char="●"/>
              <a:defRPr sz="2800" b="0" i="0" u="none" strike="noStrike" cap="none">
                <a:solidFill>
                  <a:schemeClr val="dk1"/>
                </a:solidFill>
                <a:latin typeface="Arial Narrow"/>
                <a:ea typeface="Arial Narrow"/>
                <a:cs typeface="Arial Narrow"/>
                <a:sym typeface="Arial Narrow"/>
              </a:defRPr>
            </a:lvl2pPr>
            <a:lvl3pPr marL="1143000" marR="0" lvl="2" indent="-149860" algn="l" rtl="0">
              <a:lnSpc>
                <a:spcPct val="90000"/>
              </a:lnSpc>
              <a:spcBef>
                <a:spcPts val="500"/>
              </a:spcBef>
              <a:buClr>
                <a:srgbClr val="3D5FA1"/>
              </a:buClr>
              <a:buSzPct val="80000"/>
              <a:buFont typeface="Noto Sans Symbols"/>
              <a:buChar char="▪"/>
              <a:defRPr sz="2800" b="0" i="0" u="none" strike="noStrike" cap="none">
                <a:solidFill>
                  <a:schemeClr val="dk1"/>
                </a:solidFill>
                <a:latin typeface="Arial Narrow"/>
                <a:ea typeface="Arial Narrow"/>
                <a:cs typeface="Arial Narrow"/>
                <a:sym typeface="Arial Narrow"/>
              </a:defRPr>
            </a:lvl3pPr>
            <a:lvl4pPr marL="1600200" marR="0" lvl="3" indent="-114300" algn="l" rtl="0">
              <a:lnSpc>
                <a:spcPct val="90000"/>
              </a:lnSpc>
              <a:spcBef>
                <a:spcPts val="500"/>
              </a:spcBef>
              <a:buClr>
                <a:srgbClr val="3D5FA1"/>
              </a:buClr>
              <a:buSzPct val="100000"/>
              <a:buFont typeface="Arial"/>
              <a:buChar char="•"/>
              <a:defRPr sz="2800" b="0" i="0" u="none" strike="noStrike" cap="none">
                <a:solidFill>
                  <a:schemeClr val="dk1"/>
                </a:solidFill>
                <a:latin typeface="Arial Narrow"/>
                <a:ea typeface="Arial Narrow"/>
                <a:cs typeface="Arial Narrow"/>
                <a:sym typeface="Arial Narrow"/>
              </a:defRPr>
            </a:lvl4pPr>
            <a:lvl5pPr marL="2057400" marR="0" lvl="4" indent="-114300" algn="l" rtl="0">
              <a:lnSpc>
                <a:spcPct val="90000"/>
              </a:lnSpc>
              <a:spcBef>
                <a:spcPts val="500"/>
              </a:spcBef>
              <a:buClr>
                <a:srgbClr val="3D5FA1"/>
              </a:buClr>
              <a:buSzPct val="100000"/>
              <a:buFont typeface="Arial"/>
              <a:buChar char="•"/>
              <a:defRPr sz="2800" b="0" i="0" u="none" strike="noStrike" cap="none">
                <a:solidFill>
                  <a:schemeClr val="dk1"/>
                </a:solidFill>
                <a:latin typeface="Arial Narrow"/>
                <a:ea typeface="Arial Narrow"/>
                <a:cs typeface="Arial Narrow"/>
                <a:sym typeface="Arial Narrow"/>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4_Custom Layout">
    <p:bg>
      <p:bgPr>
        <a:blipFill rotWithShape="1">
          <a:blip r:embed="rId2">
            <a:alphaModFix/>
          </a:blip>
          <a:stretch>
            <a:fillRect/>
          </a:stretch>
        </a:blip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457200"/>
            <a:ext cx="11277600" cy="38189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Arial Narrow"/>
              <a:buNone/>
              <a:defRPr sz="3200" b="1" i="0" u="none" strike="noStrike" cap="none">
                <a:solidFill>
                  <a:schemeClr val="dk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0" name="Shape 40"/>
          <p:cNvSpPr txBox="1">
            <a:spLocks noGrp="1"/>
          </p:cNvSpPr>
          <p:nvPr>
            <p:ph type="body" idx="1"/>
          </p:nvPr>
        </p:nvSpPr>
        <p:spPr>
          <a:xfrm>
            <a:off x="0" y="6400800"/>
            <a:ext cx="530224" cy="2174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7F7F7F"/>
              </a:buClr>
              <a:buFont typeface="Arial"/>
              <a:buNone/>
              <a:defRPr sz="800">
                <a:solidFill>
                  <a:srgbClr val="7F7F7F"/>
                </a:solidFill>
                <a:latin typeface="Arial"/>
                <a:ea typeface="Arial"/>
                <a:cs typeface="Arial"/>
                <a:sym typeface="Arial"/>
              </a:defRPr>
            </a:lvl1pPr>
            <a:lvl2pPr marL="685800" marR="0" lvl="1"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2pPr>
            <a:lvl3pPr marL="1143000" marR="0" lvl="2"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3pPr>
            <a:lvl4pPr marL="1600200" marR="0" lvl="3"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4pPr>
            <a:lvl5pPr marL="2057400" marR="0" lvl="4" indent="-177800" algn="l" rtl="0">
              <a:lnSpc>
                <a:spcPct val="90000"/>
              </a:lnSpc>
              <a:spcBef>
                <a:spcPts val="500"/>
              </a:spcBef>
              <a:buClr>
                <a:schemeClr val="dk1"/>
              </a:buClr>
              <a:buSzPct val="100000"/>
              <a:buFont typeface="Arial"/>
              <a:buChar char="•"/>
              <a:defRPr sz="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457200" y="1143000"/>
            <a:ext cx="5934074" cy="4767263"/>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3D5FA1"/>
              </a:buClr>
              <a:buFont typeface="Arial"/>
              <a:buNone/>
              <a:defRPr sz="2800" b="0" i="0">
                <a:solidFill>
                  <a:schemeClr val="dk1"/>
                </a:solidFill>
                <a:latin typeface="Arial Narrow"/>
                <a:ea typeface="Arial Narrow"/>
                <a:cs typeface="Arial Narrow"/>
                <a:sym typeface="Arial Narrow"/>
              </a:defRPr>
            </a:lvl1pPr>
            <a:lvl2pPr marL="685800" marR="0" lvl="1" indent="-149859" algn="l" rtl="0">
              <a:lnSpc>
                <a:spcPct val="90000"/>
              </a:lnSpc>
              <a:spcBef>
                <a:spcPts val="500"/>
              </a:spcBef>
              <a:buClr>
                <a:srgbClr val="3D5FA1"/>
              </a:buClr>
              <a:buSzPct val="80000"/>
              <a:buFont typeface="Noto Sans Symbols"/>
              <a:buChar char="●"/>
              <a:defRPr sz="2800" b="0" i="0" u="none" strike="noStrike" cap="none">
                <a:solidFill>
                  <a:schemeClr val="dk1"/>
                </a:solidFill>
                <a:latin typeface="Arial Narrow"/>
                <a:ea typeface="Arial Narrow"/>
                <a:cs typeface="Arial Narrow"/>
                <a:sym typeface="Arial Narrow"/>
              </a:defRPr>
            </a:lvl2pPr>
            <a:lvl3pPr marL="1143000" marR="0" lvl="2" indent="-149860" algn="l" rtl="0">
              <a:lnSpc>
                <a:spcPct val="90000"/>
              </a:lnSpc>
              <a:spcBef>
                <a:spcPts val="500"/>
              </a:spcBef>
              <a:buClr>
                <a:srgbClr val="3D5FA1"/>
              </a:buClr>
              <a:buSzPct val="80000"/>
              <a:buFont typeface="Noto Sans Symbols"/>
              <a:buChar char="▪"/>
              <a:defRPr sz="2800" b="0" i="0" u="none" strike="noStrike" cap="none">
                <a:solidFill>
                  <a:schemeClr val="dk1"/>
                </a:solidFill>
                <a:latin typeface="Arial Narrow"/>
                <a:ea typeface="Arial Narrow"/>
                <a:cs typeface="Arial Narrow"/>
                <a:sym typeface="Arial Narrow"/>
              </a:defRPr>
            </a:lvl3pPr>
            <a:lvl4pPr marL="1600200" marR="0" lvl="3" indent="-114300" algn="l" rtl="0">
              <a:lnSpc>
                <a:spcPct val="90000"/>
              </a:lnSpc>
              <a:spcBef>
                <a:spcPts val="500"/>
              </a:spcBef>
              <a:buClr>
                <a:srgbClr val="3D5FA1"/>
              </a:buClr>
              <a:buSzPct val="100000"/>
              <a:buFont typeface="Arial"/>
              <a:buChar char="•"/>
              <a:defRPr sz="2800" b="0" i="0" u="none" strike="noStrike" cap="none">
                <a:solidFill>
                  <a:schemeClr val="dk1"/>
                </a:solidFill>
                <a:latin typeface="Arial Narrow"/>
                <a:ea typeface="Arial Narrow"/>
                <a:cs typeface="Arial Narrow"/>
                <a:sym typeface="Arial Narrow"/>
              </a:defRPr>
            </a:lvl4pPr>
            <a:lvl5pPr marL="2057400" marR="0" lvl="4" indent="-114300" algn="l" rtl="0">
              <a:lnSpc>
                <a:spcPct val="90000"/>
              </a:lnSpc>
              <a:spcBef>
                <a:spcPts val="500"/>
              </a:spcBef>
              <a:buClr>
                <a:srgbClr val="3D5FA1"/>
              </a:buClr>
              <a:buSzPct val="100000"/>
              <a:buFont typeface="Arial"/>
              <a:buChar char="•"/>
              <a:defRPr sz="2800" b="0" i="0" u="none" strike="noStrike" cap="none">
                <a:solidFill>
                  <a:schemeClr val="dk1"/>
                </a:solidFill>
                <a:latin typeface="Arial Narrow"/>
                <a:ea typeface="Arial Narrow"/>
                <a:cs typeface="Arial Narrow"/>
                <a:sym typeface="Arial Narrow"/>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Shape 42"/>
          <p:cNvSpPr>
            <a:spLocks noGrp="1"/>
          </p:cNvSpPr>
          <p:nvPr>
            <p:ph type="chart" idx="3"/>
          </p:nvPr>
        </p:nvSpPr>
        <p:spPr>
          <a:xfrm>
            <a:off x="6524625" y="1143000"/>
            <a:ext cx="5210174" cy="4767263"/>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2800">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BCB6033-A153-4472-AE14-9157583966A0}" type="datetimeFigureOut">
              <a:rPr lang="en-US" smtClean="0"/>
              <a:t>8/24/2016</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4E0207C-8395-4FB8-9062-038B4C2AE259}" type="slidenum">
              <a:rPr lang="en-US" smtClean="0"/>
              <a:t>‹#›</a:t>
            </a:fld>
            <a:endParaRPr lang="en-US"/>
          </a:p>
        </p:txBody>
      </p:sp>
    </p:spTree>
    <p:extLst>
      <p:ext uri="{BB962C8B-B14F-4D97-AF65-F5344CB8AC3E}">
        <p14:creationId xmlns:p14="http://schemas.microsoft.com/office/powerpoint/2010/main" val="2898567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609600" y="275167"/>
            <a:ext cx="10972800" cy="722360"/>
          </a:xfrm>
          <a:prstGeom prst="rect">
            <a:avLst/>
          </a:prstGeom>
        </p:spPr>
        <p:txBody>
          <a:bodyPr lIns="91438" tIns="45719" rIns="91438" bIns="45719"/>
          <a:lstStyle>
            <a:lvl1pPr algn="l">
              <a:defRPr sz="3467">
                <a:solidFill>
                  <a:schemeClr val="tx1"/>
                </a:solidFill>
                <a:latin typeface="Malgun Gothic" panose="020B0503020000020004" pitchFamily="34" charset="-127"/>
                <a:ea typeface="Malgun Gothic" panose="020B0503020000020004" pitchFamily="34" charset="-127"/>
                <a:cs typeface="Malgun Gothic" panose="020B0503020000020004" pitchFamily="34" charset="-127"/>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Tree>
    <p:extLst>
      <p:ext uri="{BB962C8B-B14F-4D97-AF65-F5344CB8AC3E}">
        <p14:creationId xmlns:p14="http://schemas.microsoft.com/office/powerpoint/2010/main" val="5791688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44"/>
        <p:cNvGrpSpPr/>
        <p:nvPr/>
      </p:nvGrpSpPr>
      <p:grpSpPr>
        <a:xfrm>
          <a:off x="0" y="0"/>
          <a:ext cx="0" cy="0"/>
          <a:chOff x="0" y="0"/>
          <a:chExt cx="0" cy="0"/>
        </a:xfrm>
      </p:grpSpPr>
      <p:sp>
        <p:nvSpPr>
          <p:cNvPr id="45" name="Shape 45"/>
          <p:cNvSpPr txBox="1">
            <a:spLocks noGrp="1"/>
          </p:cNvSpPr>
          <p:nvPr>
            <p:ph type="ctrTitle"/>
          </p:nvPr>
        </p:nvSpPr>
        <p:spPr>
          <a:xfrm>
            <a:off x="4722603" y="2754155"/>
            <a:ext cx="6707397" cy="1218794"/>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Arial Narrow"/>
              <a:buNone/>
              <a:defRPr sz="4400" b="1" i="0" u="none" strike="noStrike" cap="none">
                <a:solidFill>
                  <a:schemeClr val="lt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6" name="Shape 46"/>
          <p:cNvSpPr txBox="1">
            <a:spLocks noGrp="1"/>
          </p:cNvSpPr>
          <p:nvPr>
            <p:ph type="subTitle" idx="1"/>
          </p:nvPr>
        </p:nvSpPr>
        <p:spPr>
          <a:xfrm>
            <a:off x="4722601" y="4174285"/>
            <a:ext cx="6707397" cy="365759"/>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Arial Narrow"/>
                <a:ea typeface="Arial Narrow"/>
                <a:cs typeface="Arial Narrow"/>
                <a:sym typeface="Arial Narrow"/>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Content">
    <p:bg>
      <p:bgPr>
        <a:blipFill rotWithShape="1">
          <a:blip r:embed="rId2">
            <a:alphaModFix/>
          </a:blip>
          <a:stretch>
            <a:fillRect/>
          </a:stretch>
        </a:blipFill>
        <a:effectLst/>
      </p:bgPr>
    </p:bg>
    <p:spTree>
      <p:nvGrpSpPr>
        <p:cNvPr id="1" name="Shape 47"/>
        <p:cNvGrpSpPr/>
        <p:nvPr/>
      </p:nvGrpSpPr>
      <p:grpSpPr>
        <a:xfrm>
          <a:off x="0" y="0"/>
          <a:ext cx="0" cy="0"/>
          <a:chOff x="0" y="0"/>
          <a:chExt cx="0" cy="0"/>
        </a:xfrm>
      </p:grpSpPr>
      <p:sp>
        <p:nvSpPr>
          <p:cNvPr id="48" name="Shape 48"/>
          <p:cNvSpPr txBox="1">
            <a:spLocks noGrp="1"/>
          </p:cNvSpPr>
          <p:nvPr>
            <p:ph type="ctrTitle"/>
          </p:nvPr>
        </p:nvSpPr>
        <p:spPr>
          <a:xfrm>
            <a:off x="763791" y="2654635"/>
            <a:ext cx="6797038" cy="121879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Narrow"/>
              <a:buNone/>
              <a:defRPr sz="4400" b="1" i="0" u="none" strike="noStrike" cap="none">
                <a:solidFill>
                  <a:schemeClr val="lt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subTitle" idx="1"/>
          </p:nvPr>
        </p:nvSpPr>
        <p:spPr>
          <a:xfrm>
            <a:off x="762000" y="4025616"/>
            <a:ext cx="6797038" cy="484093"/>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Arial Narrow"/>
                <a:ea typeface="Arial Narrow"/>
                <a:cs typeface="Arial Narrow"/>
                <a:sym typeface="Arial Narrow"/>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70"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8">
            <a:alphaModFix/>
          </a:blip>
          <a:stretch>
            <a:fillRect/>
          </a:stretch>
        </a:blipFill>
        <a:effectLst/>
      </p:bgPr>
    </p:bg>
    <p:spTree>
      <p:nvGrpSpPr>
        <p:cNvPr id="1" name="Shape 4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tif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7.png"/><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3.png"/><Relationship Id="rId2" Type="http://schemas.openxmlformats.org/officeDocument/2006/relationships/image" Target="../media/image19.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21.tif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4937760" y="2786428"/>
            <a:ext cx="6797038" cy="664796"/>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1"/>
              </a:buClr>
              <a:buSzPct val="25000"/>
              <a:buFont typeface="Arial Narrow"/>
              <a:buNone/>
            </a:pPr>
            <a:r>
              <a:rPr lang="en-US" sz="4800" dirty="0" smtClean="0"/>
              <a:t>High-Volume Real-Time Data Visualization</a:t>
            </a:r>
            <a:endParaRPr lang="en-US" sz="4800" b="1" i="0" u="none" strike="noStrike" cap="none" dirty="0">
              <a:solidFill>
                <a:schemeClr val="dk1"/>
              </a:solidFill>
              <a:latin typeface="Arial Narrow"/>
              <a:ea typeface="Arial Narrow"/>
              <a:cs typeface="Arial Narrow"/>
              <a:sym typeface="Arial Narrow"/>
            </a:endParaRPr>
          </a:p>
        </p:txBody>
      </p:sp>
      <p:sp>
        <p:nvSpPr>
          <p:cNvPr id="90" name="Shape 90"/>
          <p:cNvSpPr txBox="1">
            <a:spLocks noGrp="1"/>
          </p:cNvSpPr>
          <p:nvPr>
            <p:ph type="subTitle" idx="1"/>
          </p:nvPr>
        </p:nvSpPr>
        <p:spPr>
          <a:xfrm>
            <a:off x="4937760" y="4399878"/>
            <a:ext cx="6797038" cy="494852"/>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1"/>
              </a:buClr>
              <a:buSzPct val="25000"/>
              <a:buFont typeface="Arial"/>
              <a:buNone/>
            </a:pPr>
            <a:r>
              <a:rPr lang="en-US" sz="2400" b="0" i="0" u="none" strike="noStrike" cap="none" dirty="0" smtClean="0">
                <a:solidFill>
                  <a:schemeClr val="dk1"/>
                </a:solidFill>
                <a:latin typeface="Arial Narrow"/>
                <a:ea typeface="Arial Narrow"/>
                <a:cs typeface="Arial Narrow"/>
                <a:sym typeface="Arial Narrow"/>
              </a:rPr>
              <a:t>Patrick Cao</a:t>
            </a:r>
          </a:p>
          <a:p>
            <a:pPr marL="0" marR="0" lvl="0" indent="0" algn="l" rtl="0">
              <a:lnSpc>
                <a:spcPct val="90000"/>
              </a:lnSpc>
              <a:spcBef>
                <a:spcPts val="0"/>
              </a:spcBef>
              <a:buClr>
                <a:schemeClr val="dk1"/>
              </a:buClr>
              <a:buSzPct val="25000"/>
              <a:buFont typeface="Arial"/>
              <a:buNone/>
            </a:pPr>
            <a:r>
              <a:rPr lang="en-US" dirty="0" smtClean="0"/>
              <a:t>Software Engineering Intern</a:t>
            </a:r>
          </a:p>
          <a:p>
            <a:pPr marL="0" marR="0" lvl="0" indent="0" algn="l" rtl="0">
              <a:lnSpc>
                <a:spcPct val="90000"/>
              </a:lnSpc>
              <a:spcBef>
                <a:spcPts val="0"/>
              </a:spcBef>
              <a:buClr>
                <a:schemeClr val="dk1"/>
              </a:buClr>
              <a:buSzPct val="25000"/>
              <a:buFont typeface="Arial"/>
              <a:buNone/>
            </a:pPr>
            <a:r>
              <a:rPr lang="en-US" dirty="0" smtClean="0"/>
              <a:t>August 25, 2016</a:t>
            </a:r>
            <a:endParaRPr lang="en-US" sz="2400" b="0" i="0" u="none" strike="noStrike" cap="none" dirty="0">
              <a:solidFill>
                <a:schemeClr val="dk1"/>
              </a:solidFill>
              <a:latin typeface="Arial Narrow"/>
              <a:ea typeface="Arial Narrow"/>
              <a:cs typeface="Arial Narrow"/>
              <a:sym typeface="Arial Narrow"/>
            </a:endParaRPr>
          </a:p>
        </p:txBody>
      </p:sp>
      <p:pic>
        <p:nvPicPr>
          <p:cNvPr id="91" name="Shape 91"/>
          <p:cNvPicPr preferRelativeResize="0"/>
          <p:nvPr/>
        </p:nvPicPr>
        <p:blipFill rotWithShape="1">
          <a:blip r:embed="rId3">
            <a:alphaModFix/>
          </a:blip>
          <a:srcRect/>
          <a:stretch/>
        </p:blipFill>
        <p:spPr>
          <a:xfrm>
            <a:off x="10861289" y="0"/>
            <a:ext cx="1247076" cy="1251773"/>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 Chart</a:t>
            </a:r>
            <a:endParaRPr lang="en-US" dirty="0"/>
          </a:p>
        </p:txBody>
      </p:sp>
      <p:sp>
        <p:nvSpPr>
          <p:cNvPr id="4" name="Text Placeholder 3"/>
          <p:cNvSpPr>
            <a:spLocks noGrp="1"/>
          </p:cNvSpPr>
          <p:nvPr>
            <p:ph type="body" idx="2"/>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715" y="2480228"/>
            <a:ext cx="7286568" cy="18975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003" y="2792675"/>
            <a:ext cx="7293994" cy="12726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083" y="2952708"/>
            <a:ext cx="7315834" cy="952582"/>
          </a:xfrm>
          <a:prstGeom prst="rect">
            <a:avLst/>
          </a:prstGeom>
        </p:spPr>
      </p:pic>
    </p:spTree>
    <p:extLst>
      <p:ext uri="{BB962C8B-B14F-4D97-AF65-F5344CB8AC3E}">
        <p14:creationId xmlns:p14="http://schemas.microsoft.com/office/powerpoint/2010/main" val="242422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Cubism</a:t>
            </a:r>
            <a:endParaRPr lang="en-US" dirty="0"/>
          </a:p>
        </p:txBody>
      </p:sp>
      <p:sp>
        <p:nvSpPr>
          <p:cNvPr id="3" name="Text Placeholder 2"/>
          <p:cNvSpPr>
            <a:spLocks noGrp="1"/>
          </p:cNvSpPr>
          <p:nvPr>
            <p:ph type="body" idx="1"/>
          </p:nvPr>
        </p:nvSpPr>
        <p:spPr/>
        <p:txBody>
          <a:bodyPr/>
          <a:lstStyle/>
          <a:p>
            <a:endParaRPr lang="en-US" dirty="0" smtClean="0"/>
          </a:p>
          <a:p>
            <a:endParaRPr lang="en-US" dirty="0" smtClean="0"/>
          </a:p>
          <a:p>
            <a:endParaRPr lang="en-US" sz="2000" dirty="0" smtClean="0"/>
          </a:p>
          <a:p>
            <a:r>
              <a:rPr lang="en-US" dirty="0" smtClean="0"/>
              <a:t>Cubism.js is a </a:t>
            </a:r>
            <a:r>
              <a:rPr lang="en-US" b="1" dirty="0" smtClean="0"/>
              <a:t>D3</a:t>
            </a:r>
            <a:r>
              <a:rPr lang="en-US" dirty="0" smtClean="0"/>
              <a:t> plugin. It uses </a:t>
            </a:r>
            <a:r>
              <a:rPr lang="en-US" b="1" dirty="0"/>
              <a:t>h</a:t>
            </a:r>
            <a:r>
              <a:rPr lang="en-US" b="1" dirty="0" smtClean="0"/>
              <a:t>orizon charts </a:t>
            </a:r>
            <a:r>
              <a:rPr lang="en-US" dirty="0" smtClean="0"/>
              <a:t>for visualizing </a:t>
            </a:r>
            <a:r>
              <a:rPr lang="en-US" b="1" dirty="0" smtClean="0"/>
              <a:t>time series</a:t>
            </a:r>
            <a:r>
              <a:rPr lang="en-US" dirty="0" smtClean="0"/>
              <a:t>.		</a:t>
            </a:r>
          </a:p>
          <a:p>
            <a:endParaRPr lang="en-US" dirty="0"/>
          </a:p>
          <a:p>
            <a:endParaRPr lang="en-US" dirty="0"/>
          </a:p>
        </p:txBody>
      </p:sp>
      <p:sp>
        <p:nvSpPr>
          <p:cNvPr id="4" name="Text Placeholder 3"/>
          <p:cNvSpPr>
            <a:spLocks noGrp="1"/>
          </p:cNvSpPr>
          <p:nvPr>
            <p:ph type="body" idx="2"/>
          </p:nvPr>
        </p:nvSpPr>
        <p:spPr/>
        <p:txBody>
          <a:bodyPr/>
          <a:lstStyle/>
          <a:p>
            <a:endParaRPr lang="en-US"/>
          </a:p>
        </p:txBody>
      </p:sp>
      <p:sp>
        <p:nvSpPr>
          <p:cNvPr id="5" name="Rounded Rectangle 4"/>
          <p:cNvSpPr/>
          <p:nvPr/>
        </p:nvSpPr>
        <p:spPr>
          <a:xfrm>
            <a:off x="1633516" y="1484009"/>
            <a:ext cx="2011680" cy="8229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Area Chart</a:t>
            </a:r>
            <a:endParaRPr lang="en-US" sz="2400" dirty="0"/>
          </a:p>
        </p:txBody>
      </p:sp>
      <p:sp>
        <p:nvSpPr>
          <p:cNvPr id="6" name="Right Arrow 5"/>
          <p:cNvSpPr/>
          <p:nvPr/>
        </p:nvSpPr>
        <p:spPr>
          <a:xfrm>
            <a:off x="3660831" y="1876442"/>
            <a:ext cx="4407877" cy="4571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ounded Rectangle 6"/>
          <p:cNvSpPr/>
          <p:nvPr/>
        </p:nvSpPr>
        <p:spPr>
          <a:xfrm>
            <a:off x="8099978" y="1484009"/>
            <a:ext cx="2103120" cy="8229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Horizon Chart</a:t>
            </a:r>
            <a:endParaRPr lang="en-US" sz="2400" dirty="0"/>
          </a:p>
        </p:txBody>
      </p:sp>
      <p:sp>
        <p:nvSpPr>
          <p:cNvPr id="8" name="TextBox 7"/>
          <p:cNvSpPr txBox="1"/>
          <p:nvPr/>
        </p:nvSpPr>
        <p:spPr>
          <a:xfrm>
            <a:off x="3710357" y="1503477"/>
            <a:ext cx="4389621" cy="830997"/>
          </a:xfrm>
          <a:prstGeom prst="rect">
            <a:avLst/>
          </a:prstGeom>
          <a:noFill/>
        </p:spPr>
        <p:txBody>
          <a:bodyPr wrap="square" rtlCol="0">
            <a:spAutoFit/>
          </a:bodyPr>
          <a:lstStyle/>
          <a:p>
            <a:pPr algn="ctr"/>
            <a:r>
              <a:rPr lang="en-US" sz="2400" dirty="0"/>
              <a:t>Combine position and color </a:t>
            </a:r>
            <a:endParaRPr lang="en-US" sz="2400" dirty="0" smtClean="0"/>
          </a:p>
          <a:p>
            <a:pPr algn="ctr"/>
            <a:r>
              <a:rPr lang="en-US" sz="2400" dirty="0" smtClean="0"/>
              <a:t>to </a:t>
            </a:r>
            <a:r>
              <a:rPr lang="en-US" sz="2400" dirty="0"/>
              <a:t>reduce vertical </a:t>
            </a:r>
            <a:r>
              <a:rPr lang="en-US" sz="2400" dirty="0" smtClean="0"/>
              <a:t>space</a:t>
            </a:r>
            <a:endParaRPr lang="en-US" sz="2400" dirty="0"/>
          </a:p>
        </p:txBody>
      </p:sp>
      <p:graphicFrame>
        <p:nvGraphicFramePr>
          <p:cNvPr id="11" name="Diagram 10"/>
          <p:cNvGraphicFramePr/>
          <p:nvPr>
            <p:extLst>
              <p:ext uri="{D42A27DB-BD31-4B8C-83A1-F6EECF244321}">
                <p14:modId xmlns:p14="http://schemas.microsoft.com/office/powerpoint/2010/main" val="3677485790"/>
              </p:ext>
            </p:extLst>
          </p:nvPr>
        </p:nvGraphicFramePr>
        <p:xfrm>
          <a:off x="4076387" y="3326003"/>
          <a:ext cx="4039226" cy="2472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422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p:bldGraphic spid="11"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80674" y="1090431"/>
            <a:ext cx="9830652" cy="5006627"/>
            <a:chOff x="1180674" y="1090431"/>
            <a:chExt cx="9830652" cy="5006627"/>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674" y="1090431"/>
              <a:ext cx="9830652" cy="4755292"/>
            </a:xfrm>
            <a:prstGeom prst="rect">
              <a:avLst/>
            </a:prstGeom>
          </p:spPr>
        </p:pic>
        <p:sp>
          <p:nvSpPr>
            <p:cNvPr id="6" name="TextBox 5"/>
            <p:cNvSpPr txBox="1"/>
            <p:nvPr/>
          </p:nvSpPr>
          <p:spPr>
            <a:xfrm>
              <a:off x="1180674" y="5789281"/>
              <a:ext cx="9830652" cy="307777"/>
            </a:xfrm>
            <a:prstGeom prst="rect">
              <a:avLst/>
            </a:prstGeom>
            <a:noFill/>
          </p:spPr>
          <p:txBody>
            <a:bodyPr wrap="square" rtlCol="0">
              <a:spAutoFit/>
            </a:bodyPr>
            <a:lstStyle/>
            <a:p>
              <a:pPr algn="ctr"/>
              <a:r>
                <a:rPr lang="en-US" dirty="0" smtClean="0"/>
                <a:t>Change of 19 Technology Stocks</a:t>
              </a:r>
              <a:r>
                <a:rPr lang="en-US" baseline="30000" dirty="0" smtClean="0"/>
                <a:t>[1]</a:t>
              </a:r>
              <a:endParaRPr lang="en-US" baseline="30000" dirty="0"/>
            </a:p>
          </p:txBody>
        </p:sp>
      </p:grpSp>
      <p:sp>
        <p:nvSpPr>
          <p:cNvPr id="2" name="Title 1"/>
          <p:cNvSpPr>
            <a:spLocks noGrp="1"/>
          </p:cNvSpPr>
          <p:nvPr>
            <p:ph type="title"/>
          </p:nvPr>
        </p:nvSpPr>
        <p:spPr/>
        <p:txBody>
          <a:bodyPr/>
          <a:lstStyle/>
          <a:p>
            <a:r>
              <a:rPr lang="en-US" dirty="0" smtClean="0"/>
              <a:t>Cubism Application</a:t>
            </a:r>
            <a:endParaRPr lang="en-US" dirty="0"/>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322257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6575989" y="1313138"/>
            <a:ext cx="4286630" cy="4286630"/>
            <a:chOff x="6575989" y="1313138"/>
            <a:chExt cx="4286630" cy="4286630"/>
          </a:xfrm>
        </p:grpSpPr>
        <p:sp>
          <p:nvSpPr>
            <p:cNvPr id="31" name="Freeform 30"/>
            <p:cNvSpPr/>
            <p:nvPr/>
          </p:nvSpPr>
          <p:spPr>
            <a:xfrm>
              <a:off x="6575989" y="1313138"/>
              <a:ext cx="4286630" cy="4286630"/>
            </a:xfrm>
            <a:custGeom>
              <a:avLst/>
              <a:gdLst>
                <a:gd name="connsiteX0" fmla="*/ 0 w 4286630"/>
                <a:gd name="connsiteY0" fmla="*/ 2143315 h 4286630"/>
                <a:gd name="connsiteX1" fmla="*/ 2143315 w 4286630"/>
                <a:gd name="connsiteY1" fmla="*/ 0 h 4286630"/>
                <a:gd name="connsiteX2" fmla="*/ 4286630 w 4286630"/>
                <a:gd name="connsiteY2" fmla="*/ 2143315 h 4286630"/>
                <a:gd name="connsiteX3" fmla="*/ 2143315 w 4286630"/>
                <a:gd name="connsiteY3" fmla="*/ 4286630 h 4286630"/>
                <a:gd name="connsiteX4" fmla="*/ 0 w 4286630"/>
                <a:gd name="connsiteY4" fmla="*/ 2143315 h 428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30" h="4286630">
                  <a:moveTo>
                    <a:pt x="0" y="2143315"/>
                  </a:moveTo>
                  <a:cubicBezTo>
                    <a:pt x="0" y="959595"/>
                    <a:pt x="959595" y="0"/>
                    <a:pt x="2143315" y="0"/>
                  </a:cubicBezTo>
                  <a:cubicBezTo>
                    <a:pt x="3327035" y="0"/>
                    <a:pt x="4286630" y="959595"/>
                    <a:pt x="4286630" y="2143315"/>
                  </a:cubicBezTo>
                  <a:cubicBezTo>
                    <a:pt x="4286630" y="3327035"/>
                    <a:pt x="3327035" y="4286630"/>
                    <a:pt x="2143315" y="4286630"/>
                  </a:cubicBezTo>
                  <a:cubicBezTo>
                    <a:pt x="959595" y="4286630"/>
                    <a:pt x="0" y="3327035"/>
                    <a:pt x="0" y="2143315"/>
                  </a:cubicBez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707621" tIns="377907" rIns="1707620" bIns="3592881" numCol="1" spcCol="1270" anchor="ctr" anchorCtr="0">
              <a:noAutofit/>
            </a:bodyPr>
            <a:lstStyle/>
            <a:p>
              <a:pPr lvl="0" algn="ctr" defTabSz="1022350">
                <a:lnSpc>
                  <a:spcPct val="90000"/>
                </a:lnSpc>
                <a:spcBef>
                  <a:spcPct val="0"/>
                </a:spcBef>
                <a:spcAft>
                  <a:spcPct val="35000"/>
                </a:spcAft>
              </a:pPr>
              <a:endParaRPr lang="en-US" sz="2300" kern="1200" dirty="0"/>
            </a:p>
          </p:txBody>
        </p:sp>
        <p:pic>
          <p:nvPicPr>
            <p:cNvPr id="16" name="Picture 10" descr="http://www.izenda.com/wp-content/uploads/2014/10/IzendaWebLogos.png"/>
            <p:cNvPicPr>
              <a:picLocks noChangeAspect="1" noChangeArrowheads="1"/>
            </p:cNvPicPr>
            <p:nvPr/>
          </p:nvPicPr>
          <p:blipFill rotWithShape="1">
            <a:blip r:embed="rId2">
              <a:extLst>
                <a:ext uri="{28A0092B-C50C-407E-A947-70E740481C1C}">
                  <a14:useLocalDpi xmlns:a14="http://schemas.microsoft.com/office/drawing/2010/main" val="0"/>
                </a:ext>
              </a:extLst>
            </a:blip>
            <a:srcRect l="67685"/>
            <a:stretch/>
          </p:blipFill>
          <p:spPr bwMode="auto">
            <a:xfrm>
              <a:off x="9569006" y="1692431"/>
              <a:ext cx="601579" cy="7051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izenda.com/wp-content/uploads/2014/10/IzendaWebLogos.png"/>
            <p:cNvPicPr>
              <a:picLocks noChangeAspect="1" noChangeArrowheads="1"/>
            </p:cNvPicPr>
            <p:nvPr/>
          </p:nvPicPr>
          <p:blipFill rotWithShape="1">
            <a:blip r:embed="rId2">
              <a:extLst>
                <a:ext uri="{28A0092B-C50C-407E-A947-70E740481C1C}">
                  <a14:useLocalDpi xmlns:a14="http://schemas.microsoft.com/office/drawing/2010/main" val="0"/>
                </a:ext>
              </a:extLst>
            </a:blip>
            <a:srcRect l="34644" r="34289"/>
            <a:stretch/>
          </p:blipFill>
          <p:spPr bwMode="auto">
            <a:xfrm>
              <a:off x="8430134" y="1398767"/>
              <a:ext cx="578338" cy="70514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www.izenda.com/wp-content/uploads/2014/10/IzendaWebLogos.png"/>
            <p:cNvPicPr>
              <a:picLocks noChangeAspect="1" noChangeArrowheads="1"/>
            </p:cNvPicPr>
            <p:nvPr/>
          </p:nvPicPr>
          <p:blipFill rotWithShape="1">
            <a:blip r:embed="rId2">
              <a:extLst>
                <a:ext uri="{28A0092B-C50C-407E-A947-70E740481C1C}">
                  <a14:useLocalDpi xmlns:a14="http://schemas.microsoft.com/office/drawing/2010/main" val="0"/>
                </a:ext>
              </a:extLst>
            </a:blip>
            <a:srcRect r="67768"/>
            <a:stretch/>
          </p:blipFill>
          <p:spPr bwMode="auto">
            <a:xfrm>
              <a:off x="7361014" y="1692431"/>
              <a:ext cx="600038" cy="70514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smtClean="0"/>
              <a:t>Architecture</a:t>
            </a:r>
            <a:endParaRPr lang="en-US" dirty="0"/>
          </a:p>
        </p:txBody>
      </p:sp>
      <p:sp>
        <p:nvSpPr>
          <p:cNvPr id="4" name="Text Placeholder 3"/>
          <p:cNvSpPr>
            <a:spLocks noGrp="1"/>
          </p:cNvSpPr>
          <p:nvPr>
            <p:ph type="body" idx="2"/>
          </p:nvPr>
        </p:nvSpPr>
        <p:spPr/>
        <p:txBody>
          <a:bodyPr/>
          <a:lstStyle/>
          <a:p>
            <a:endParaRPr lang="en-US"/>
          </a:p>
        </p:txBody>
      </p:sp>
      <p:grpSp>
        <p:nvGrpSpPr>
          <p:cNvPr id="12" name="Group 11"/>
          <p:cNvGrpSpPr/>
          <p:nvPr/>
        </p:nvGrpSpPr>
        <p:grpSpPr>
          <a:xfrm>
            <a:off x="1377634" y="2009157"/>
            <a:ext cx="3389644" cy="3389644"/>
            <a:chOff x="1377634" y="2009157"/>
            <a:chExt cx="3389644" cy="3389644"/>
          </a:xfrm>
        </p:grpSpPr>
        <p:sp>
          <p:nvSpPr>
            <p:cNvPr id="6" name="Freeform 5"/>
            <p:cNvSpPr/>
            <p:nvPr/>
          </p:nvSpPr>
          <p:spPr>
            <a:xfrm>
              <a:off x="1377634" y="2009157"/>
              <a:ext cx="3389644" cy="3389644"/>
            </a:xfrm>
            <a:custGeom>
              <a:avLst/>
              <a:gdLst>
                <a:gd name="connsiteX0" fmla="*/ 0 w 3389644"/>
                <a:gd name="connsiteY0" fmla="*/ 1694822 h 3389644"/>
                <a:gd name="connsiteX1" fmla="*/ 1694822 w 3389644"/>
                <a:gd name="connsiteY1" fmla="*/ 0 h 3389644"/>
                <a:gd name="connsiteX2" fmla="*/ 3389644 w 3389644"/>
                <a:gd name="connsiteY2" fmla="*/ 1694822 h 3389644"/>
                <a:gd name="connsiteX3" fmla="*/ 1694822 w 3389644"/>
                <a:gd name="connsiteY3" fmla="*/ 3389644 h 3389644"/>
                <a:gd name="connsiteX4" fmla="*/ 0 w 3389644"/>
                <a:gd name="connsiteY4" fmla="*/ 1694822 h 3389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644" h="3389644">
                  <a:moveTo>
                    <a:pt x="0" y="1694822"/>
                  </a:moveTo>
                  <a:cubicBezTo>
                    <a:pt x="0" y="758798"/>
                    <a:pt x="758798" y="0"/>
                    <a:pt x="1694822" y="0"/>
                  </a:cubicBezTo>
                  <a:cubicBezTo>
                    <a:pt x="2630846" y="0"/>
                    <a:pt x="3389644" y="758798"/>
                    <a:pt x="3389644" y="1694822"/>
                  </a:cubicBezTo>
                  <a:cubicBezTo>
                    <a:pt x="3389644" y="2630846"/>
                    <a:pt x="2630846" y="3389644"/>
                    <a:pt x="1694822" y="3389644"/>
                  </a:cubicBezTo>
                  <a:cubicBezTo>
                    <a:pt x="758798" y="3389644"/>
                    <a:pt x="0" y="2630846"/>
                    <a:pt x="0" y="1694822"/>
                  </a:cubicBez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954393" tIns="403575" rIns="954392" bIns="2708534" numCol="1" spcCol="1270" anchor="ctr" anchorCtr="0">
              <a:noAutofit/>
            </a:bodyPr>
            <a:lstStyle/>
            <a:p>
              <a:pPr lvl="0" algn="ctr" defTabSz="933450">
                <a:lnSpc>
                  <a:spcPct val="90000"/>
                </a:lnSpc>
                <a:spcBef>
                  <a:spcPct val="0"/>
                </a:spcBef>
                <a:spcAft>
                  <a:spcPct val="35000"/>
                </a:spcAft>
              </a:pPr>
              <a:endParaRPr lang="en-US" sz="2100" kern="1200" dirty="0"/>
            </a:p>
          </p:txBody>
        </p:sp>
        <p:pic>
          <p:nvPicPr>
            <p:cNvPr id="10" name="Picture 4" descr="https://www.jsitech.com/wp-content/uploads/2015/11/docker-log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220" y="2045006"/>
              <a:ext cx="1210887" cy="1210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89173" y="3223793"/>
            <a:ext cx="2175007" cy="2175007"/>
            <a:chOff x="1989173" y="3223793"/>
            <a:chExt cx="2175007" cy="2175007"/>
          </a:xfrm>
        </p:grpSpPr>
        <p:sp>
          <p:nvSpPr>
            <p:cNvPr id="7" name="Freeform 6"/>
            <p:cNvSpPr/>
            <p:nvPr/>
          </p:nvSpPr>
          <p:spPr>
            <a:xfrm>
              <a:off x="1989173" y="3223793"/>
              <a:ext cx="2175007" cy="2175007"/>
            </a:xfrm>
            <a:custGeom>
              <a:avLst/>
              <a:gdLst>
                <a:gd name="connsiteX0" fmla="*/ 0 w 2175007"/>
                <a:gd name="connsiteY0" fmla="*/ 1087504 h 2175007"/>
                <a:gd name="connsiteX1" fmla="*/ 1087504 w 2175007"/>
                <a:gd name="connsiteY1" fmla="*/ 0 h 2175007"/>
                <a:gd name="connsiteX2" fmla="*/ 2175008 w 2175007"/>
                <a:gd name="connsiteY2" fmla="*/ 1087504 h 2175007"/>
                <a:gd name="connsiteX3" fmla="*/ 1087504 w 2175007"/>
                <a:gd name="connsiteY3" fmla="*/ 2175008 h 2175007"/>
                <a:gd name="connsiteX4" fmla="*/ 0 w 2175007"/>
                <a:gd name="connsiteY4" fmla="*/ 1087504 h 217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007" h="2175007">
                  <a:moveTo>
                    <a:pt x="0" y="1087504"/>
                  </a:moveTo>
                  <a:cubicBezTo>
                    <a:pt x="0" y="486892"/>
                    <a:pt x="486892" y="0"/>
                    <a:pt x="1087504" y="0"/>
                  </a:cubicBezTo>
                  <a:cubicBezTo>
                    <a:pt x="1688116" y="0"/>
                    <a:pt x="2175008" y="486892"/>
                    <a:pt x="2175008" y="1087504"/>
                  </a:cubicBezTo>
                  <a:cubicBezTo>
                    <a:pt x="2175008" y="1688116"/>
                    <a:pt x="1688116" y="2175008"/>
                    <a:pt x="1087504" y="2175008"/>
                  </a:cubicBezTo>
                  <a:cubicBezTo>
                    <a:pt x="486892" y="2175008"/>
                    <a:pt x="0" y="1688116"/>
                    <a:pt x="0" y="1087504"/>
                  </a:cubicBez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595890" tIns="821120" rIns="595891" bIns="821120" numCol="1" spcCol="1270" anchor="ctr" anchorCtr="0">
              <a:noAutofit/>
            </a:bodyPr>
            <a:lstStyle/>
            <a:p>
              <a:pPr lvl="0" algn="ctr" defTabSz="1733550">
                <a:lnSpc>
                  <a:spcPct val="90000"/>
                </a:lnSpc>
                <a:spcBef>
                  <a:spcPct val="0"/>
                </a:spcBef>
                <a:spcAft>
                  <a:spcPct val="35000"/>
                </a:spcAft>
              </a:pPr>
              <a:endParaRPr lang="en-US" sz="3900" kern="1200" dirty="0"/>
            </a:p>
          </p:txBody>
        </p:sp>
        <p:pic>
          <p:nvPicPr>
            <p:cNvPr id="11" name="Picture 2" descr="https://raw.githubusercontent.com/ServiceStack/Assets/master/img/livedemos/techstacks/influxdb-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7434" y="4078656"/>
              <a:ext cx="2162530" cy="497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7004652" y="2170463"/>
            <a:ext cx="3429304" cy="3429304"/>
            <a:chOff x="7004652" y="2170463"/>
            <a:chExt cx="3429304" cy="3429304"/>
          </a:xfrm>
        </p:grpSpPr>
        <p:sp>
          <p:nvSpPr>
            <p:cNvPr id="32" name="Freeform 31"/>
            <p:cNvSpPr/>
            <p:nvPr/>
          </p:nvSpPr>
          <p:spPr>
            <a:xfrm>
              <a:off x="7004652" y="2170463"/>
              <a:ext cx="3429304" cy="3429304"/>
            </a:xfrm>
            <a:custGeom>
              <a:avLst/>
              <a:gdLst>
                <a:gd name="connsiteX0" fmla="*/ 0 w 3429304"/>
                <a:gd name="connsiteY0" fmla="*/ 1714652 h 3429304"/>
                <a:gd name="connsiteX1" fmla="*/ 1714652 w 3429304"/>
                <a:gd name="connsiteY1" fmla="*/ 0 h 3429304"/>
                <a:gd name="connsiteX2" fmla="*/ 3429304 w 3429304"/>
                <a:gd name="connsiteY2" fmla="*/ 1714652 h 3429304"/>
                <a:gd name="connsiteX3" fmla="*/ 1714652 w 3429304"/>
                <a:gd name="connsiteY3" fmla="*/ 3429304 h 3429304"/>
                <a:gd name="connsiteX4" fmla="*/ 0 w 3429304"/>
                <a:gd name="connsiteY4" fmla="*/ 1714652 h 3429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04" h="3429304">
                  <a:moveTo>
                    <a:pt x="0" y="1714652"/>
                  </a:moveTo>
                  <a:cubicBezTo>
                    <a:pt x="0" y="767676"/>
                    <a:pt x="767676" y="0"/>
                    <a:pt x="1714652" y="0"/>
                  </a:cubicBezTo>
                  <a:cubicBezTo>
                    <a:pt x="2661628" y="0"/>
                    <a:pt x="3429304" y="767676"/>
                    <a:pt x="3429304" y="1714652"/>
                  </a:cubicBezTo>
                  <a:cubicBezTo>
                    <a:pt x="3429304" y="2661628"/>
                    <a:pt x="2661628" y="3429304"/>
                    <a:pt x="1714652" y="3429304"/>
                  </a:cubicBezTo>
                  <a:cubicBezTo>
                    <a:pt x="767676" y="3429304"/>
                    <a:pt x="0" y="2661628"/>
                    <a:pt x="0" y="1714652"/>
                  </a:cubicBez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271846" tIns="362223" rIns="1271845" bIns="2762735" numCol="1" spcCol="1270" anchor="ctr" anchorCtr="0">
              <a:noAutofit/>
            </a:bodyPr>
            <a:lstStyle/>
            <a:p>
              <a:pPr lvl="0" algn="ctr" defTabSz="977900">
                <a:lnSpc>
                  <a:spcPct val="90000"/>
                </a:lnSpc>
                <a:spcBef>
                  <a:spcPct val="0"/>
                </a:spcBef>
                <a:spcAft>
                  <a:spcPct val="35000"/>
                </a:spcAft>
              </a:pPr>
              <a:endParaRPr lang="en-US" sz="2200" kern="1200"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2849" y="2315544"/>
              <a:ext cx="892909" cy="621154"/>
            </a:xfrm>
            <a:prstGeom prst="rect">
              <a:avLst/>
            </a:prstGeom>
          </p:spPr>
        </p:pic>
      </p:grpSp>
      <p:grpSp>
        <p:nvGrpSpPr>
          <p:cNvPr id="36" name="Group 35"/>
          <p:cNvGrpSpPr/>
          <p:nvPr/>
        </p:nvGrpSpPr>
        <p:grpSpPr>
          <a:xfrm>
            <a:off x="7433315" y="3027789"/>
            <a:ext cx="2571978" cy="2571978"/>
            <a:chOff x="7433315" y="3027789"/>
            <a:chExt cx="2571978" cy="2571978"/>
          </a:xfrm>
        </p:grpSpPr>
        <p:sp>
          <p:nvSpPr>
            <p:cNvPr id="33" name="Freeform 32"/>
            <p:cNvSpPr/>
            <p:nvPr/>
          </p:nvSpPr>
          <p:spPr>
            <a:xfrm>
              <a:off x="7433315" y="3027789"/>
              <a:ext cx="2571978" cy="2571978"/>
            </a:xfrm>
            <a:custGeom>
              <a:avLst/>
              <a:gdLst>
                <a:gd name="connsiteX0" fmla="*/ 0 w 2571978"/>
                <a:gd name="connsiteY0" fmla="*/ 1285989 h 2571978"/>
                <a:gd name="connsiteX1" fmla="*/ 1285989 w 2571978"/>
                <a:gd name="connsiteY1" fmla="*/ 0 h 2571978"/>
                <a:gd name="connsiteX2" fmla="*/ 2571978 w 2571978"/>
                <a:gd name="connsiteY2" fmla="*/ 1285989 h 2571978"/>
                <a:gd name="connsiteX3" fmla="*/ 1285989 w 2571978"/>
                <a:gd name="connsiteY3" fmla="*/ 2571978 h 2571978"/>
                <a:gd name="connsiteX4" fmla="*/ 0 w 2571978"/>
                <a:gd name="connsiteY4" fmla="*/ 1285989 h 257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978" h="2571978">
                  <a:moveTo>
                    <a:pt x="0" y="1285989"/>
                  </a:moveTo>
                  <a:cubicBezTo>
                    <a:pt x="0" y="575757"/>
                    <a:pt x="575757" y="0"/>
                    <a:pt x="1285989" y="0"/>
                  </a:cubicBezTo>
                  <a:cubicBezTo>
                    <a:pt x="1996221" y="0"/>
                    <a:pt x="2571978" y="575757"/>
                    <a:pt x="2571978" y="1285989"/>
                  </a:cubicBezTo>
                  <a:cubicBezTo>
                    <a:pt x="2571978" y="1996221"/>
                    <a:pt x="1996221" y="2571978"/>
                    <a:pt x="1285989" y="2571978"/>
                  </a:cubicBezTo>
                  <a:cubicBezTo>
                    <a:pt x="575757" y="2571978"/>
                    <a:pt x="0" y="1996221"/>
                    <a:pt x="0" y="1285989"/>
                  </a:cubicBez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836071" tIns="342251" rIns="836070" bIns="1949736" numCol="1" spcCol="1270" anchor="ctr" anchorCtr="0">
              <a:noAutofit/>
            </a:bodyPr>
            <a:lstStyle/>
            <a:p>
              <a:pPr lvl="0" algn="ctr" defTabSz="933450">
                <a:lnSpc>
                  <a:spcPct val="90000"/>
                </a:lnSpc>
                <a:spcBef>
                  <a:spcPct val="0"/>
                </a:spcBef>
                <a:spcAft>
                  <a:spcPct val="35000"/>
                </a:spcAft>
              </a:pPr>
              <a:endParaRPr lang="en-US" sz="2100" kern="1200" dirty="0"/>
            </a:p>
          </p:txBody>
        </p:sp>
        <p:pic>
          <p:nvPicPr>
            <p:cNvPr id="17" name="Picture 2" descr="https://upload.wikimedia.org/wikipedia/en/thumb/1/15/Logo_D3.svg/1079px-Logo_D3.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0681" y="3190264"/>
              <a:ext cx="697247" cy="6617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861978" y="3885116"/>
            <a:ext cx="1714652" cy="1714652"/>
            <a:chOff x="7861978" y="3885116"/>
            <a:chExt cx="1714652" cy="1714652"/>
          </a:xfrm>
        </p:grpSpPr>
        <p:sp>
          <p:nvSpPr>
            <p:cNvPr id="34" name="Freeform 33"/>
            <p:cNvSpPr/>
            <p:nvPr/>
          </p:nvSpPr>
          <p:spPr>
            <a:xfrm>
              <a:off x="7861978" y="3885116"/>
              <a:ext cx="1714652" cy="1714652"/>
            </a:xfrm>
            <a:custGeom>
              <a:avLst/>
              <a:gdLst>
                <a:gd name="connsiteX0" fmla="*/ 0 w 1714652"/>
                <a:gd name="connsiteY0" fmla="*/ 857326 h 1714652"/>
                <a:gd name="connsiteX1" fmla="*/ 857326 w 1714652"/>
                <a:gd name="connsiteY1" fmla="*/ 0 h 1714652"/>
                <a:gd name="connsiteX2" fmla="*/ 1714652 w 1714652"/>
                <a:gd name="connsiteY2" fmla="*/ 857326 h 1714652"/>
                <a:gd name="connsiteX3" fmla="*/ 857326 w 1714652"/>
                <a:gd name="connsiteY3" fmla="*/ 1714652 h 1714652"/>
                <a:gd name="connsiteX4" fmla="*/ 0 w 1714652"/>
                <a:gd name="connsiteY4" fmla="*/ 857326 h 171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652" h="1714652">
                  <a:moveTo>
                    <a:pt x="0" y="857326"/>
                  </a:moveTo>
                  <a:cubicBezTo>
                    <a:pt x="0" y="383838"/>
                    <a:pt x="383838" y="0"/>
                    <a:pt x="857326" y="0"/>
                  </a:cubicBezTo>
                  <a:cubicBezTo>
                    <a:pt x="1330814" y="0"/>
                    <a:pt x="1714652" y="383838"/>
                    <a:pt x="1714652" y="857326"/>
                  </a:cubicBezTo>
                  <a:cubicBezTo>
                    <a:pt x="1714652" y="1330814"/>
                    <a:pt x="1330814" y="1714652"/>
                    <a:pt x="857326" y="1714652"/>
                  </a:cubicBezTo>
                  <a:cubicBezTo>
                    <a:pt x="383838" y="1714652"/>
                    <a:pt x="0" y="1330814"/>
                    <a:pt x="0" y="857326"/>
                  </a:cubicBezTo>
                  <a:close/>
                </a:path>
              </a:pathLst>
            </a:custGeom>
            <a:blipFill dpi="0" rotWithShape="0">
              <a:blip r:embed="rId7"/>
              <a:srcRect/>
              <a:stretch>
                <a:fillRect/>
              </a:stretch>
            </a:blip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471577" tIns="649134" rIns="471577" bIns="649136" numCol="1" spcCol="1270" anchor="ctr" anchorCtr="0">
              <a:noAutofit/>
            </a:bodyPr>
            <a:lstStyle/>
            <a:p>
              <a:pPr lvl="0" algn="ctr" defTabSz="1377950">
                <a:lnSpc>
                  <a:spcPct val="90000"/>
                </a:lnSpc>
                <a:spcBef>
                  <a:spcPct val="0"/>
                </a:spcBef>
                <a:spcAft>
                  <a:spcPct val="35000"/>
                </a:spcAft>
              </a:pPr>
              <a:endParaRPr lang="en-US" sz="3100" kern="1200" dirty="0"/>
            </a:p>
          </p:txBody>
        </p:sp>
        <p:pic>
          <p:nvPicPr>
            <p:cNvPr id="18" name="Picture 17"/>
            <p:cNvPicPr>
              <a:picLocks noChangeAspect="1"/>
            </p:cNvPicPr>
            <p:nvPr/>
          </p:nvPicPr>
          <p:blipFill>
            <a:blip r:embed="rId8"/>
            <a:stretch>
              <a:fillRect/>
            </a:stretch>
          </p:blipFill>
          <p:spPr>
            <a:xfrm>
              <a:off x="8096199" y="4624005"/>
              <a:ext cx="1246207" cy="477936"/>
            </a:xfrm>
            <a:prstGeom prst="rect">
              <a:avLst/>
            </a:prstGeom>
          </p:spPr>
        </p:pic>
      </p:grpSp>
      <p:grpSp>
        <p:nvGrpSpPr>
          <p:cNvPr id="26" name="Group 25"/>
          <p:cNvGrpSpPr/>
          <p:nvPr/>
        </p:nvGrpSpPr>
        <p:grpSpPr>
          <a:xfrm>
            <a:off x="4925699" y="3790003"/>
            <a:ext cx="1533236" cy="695150"/>
            <a:chOff x="4925699" y="3790003"/>
            <a:chExt cx="1533236" cy="695150"/>
          </a:xfrm>
        </p:grpSpPr>
        <p:sp>
          <p:nvSpPr>
            <p:cNvPr id="3" name="Rectangle 2"/>
            <p:cNvSpPr/>
            <p:nvPr/>
          </p:nvSpPr>
          <p:spPr>
            <a:xfrm>
              <a:off x="5274574" y="4023488"/>
              <a:ext cx="835485" cy="461665"/>
            </a:xfrm>
            <a:prstGeom prst="rect">
              <a:avLst/>
            </a:prstGeom>
          </p:spPr>
          <p:txBody>
            <a:bodyPr wrap="none">
              <a:spAutoFit/>
            </a:bodyPr>
            <a:lstStyle/>
            <a:p>
              <a:pPr algn="ctr"/>
              <a:r>
                <a:rPr lang="en-US" sz="2400" dirty="0" smtClean="0">
                  <a:ln w="0"/>
                  <a:solidFill>
                    <a:schemeClr val="tx1"/>
                  </a:solidFill>
                  <a:effectLst>
                    <a:outerShdw blurRad="38100" dist="19050" dir="2700000" algn="tl" rotWithShape="0">
                      <a:schemeClr val="dk1">
                        <a:alpha val="40000"/>
                      </a:schemeClr>
                    </a:outerShdw>
                  </a:effectLst>
                </a:rPr>
                <a:t>Data</a:t>
              </a:r>
              <a:endParaRPr lang="en-US" sz="1200" dirty="0">
                <a:solidFill>
                  <a:schemeClr val="bg2"/>
                </a:solidFill>
              </a:endParaRPr>
            </a:p>
          </p:txBody>
        </p:sp>
        <p:sp>
          <p:nvSpPr>
            <p:cNvPr id="13" name="Right Arrow 12"/>
            <p:cNvSpPr/>
            <p:nvPr/>
          </p:nvSpPr>
          <p:spPr>
            <a:xfrm>
              <a:off x="4925699" y="3790003"/>
              <a:ext cx="1533236" cy="23348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9" name="Group 28"/>
          <p:cNvGrpSpPr/>
          <p:nvPr/>
        </p:nvGrpSpPr>
        <p:grpSpPr>
          <a:xfrm>
            <a:off x="4925699" y="2866673"/>
            <a:ext cx="1520924" cy="654443"/>
            <a:chOff x="4925699" y="2866673"/>
            <a:chExt cx="1520924" cy="654443"/>
          </a:xfrm>
        </p:grpSpPr>
        <p:sp>
          <p:nvSpPr>
            <p:cNvPr id="27" name="Left Arrow 26"/>
            <p:cNvSpPr/>
            <p:nvPr/>
          </p:nvSpPr>
          <p:spPr>
            <a:xfrm>
              <a:off x="4925699" y="3303564"/>
              <a:ext cx="1520924" cy="21755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TextBox 27"/>
            <p:cNvSpPr txBox="1"/>
            <p:nvPr/>
          </p:nvSpPr>
          <p:spPr>
            <a:xfrm>
              <a:off x="5136597" y="2866673"/>
              <a:ext cx="1099127" cy="461665"/>
            </a:xfrm>
            <a:prstGeom prst="rect">
              <a:avLst/>
            </a:prstGeom>
            <a:noFill/>
          </p:spPr>
          <p:txBody>
            <a:bodyPr wrap="square" rtlCol="0">
              <a:spAutoFit/>
            </a:bodyPr>
            <a:lstStyle/>
            <a:p>
              <a:pPr algn="ctr"/>
              <a:r>
                <a:rPr lang="en-US" sz="2400" dirty="0" smtClean="0">
                  <a:effectLst>
                    <a:outerShdw blurRad="38100" dist="38100" dir="2700000" algn="tl">
                      <a:srgbClr val="000000">
                        <a:alpha val="43137"/>
                      </a:srgbClr>
                    </a:outerShdw>
                  </a:effectLst>
                </a:rPr>
                <a:t>Query</a:t>
              </a:r>
              <a:endParaRPr lang="en-US" sz="2000"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8021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500"/>
                            </p:stCondLst>
                            <p:childTnLst>
                              <p:par>
                                <p:cTn id="18" presetID="10" presetClass="entr" presetSubtype="0" fill="hold" nodeType="afterEffect">
                                  <p:stCondLst>
                                    <p:cond delay="100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2000"/>
                            </p:stCondLst>
                            <p:childTnLst>
                              <p:par>
                                <p:cTn id="22" presetID="10" presetClass="entr" presetSubtype="0" fill="hold" nodeType="afterEffect">
                                  <p:stCondLst>
                                    <p:cond delay="100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par>
                          <p:cTn id="25" fill="hold">
                            <p:stCondLst>
                              <p:cond delay="3500"/>
                            </p:stCondLst>
                            <p:childTnLst>
                              <p:par>
                                <p:cTn id="26" presetID="10" presetClass="entr" presetSubtype="0" fill="hold" nodeType="afterEffect">
                                  <p:stCondLst>
                                    <p:cond delay="10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5000"/>
                            </p:stCondLst>
                            <p:childTnLst>
                              <p:par>
                                <p:cTn id="30" presetID="22" presetClass="entr" presetSubtype="8"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par>
                                <p:cTn id="33" presetID="22" presetClass="entr" presetSubtype="2"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Up Arrow 19"/>
          <p:cNvSpPr/>
          <p:nvPr/>
        </p:nvSpPr>
        <p:spPr>
          <a:xfrm>
            <a:off x="6759971" y="1741134"/>
            <a:ext cx="182880" cy="320040"/>
          </a:xfrm>
          <a:prstGeom prst="up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3247508" y="5456516"/>
            <a:ext cx="6335864" cy="688618"/>
            <a:chOff x="3247508" y="5456516"/>
            <a:chExt cx="6335864" cy="688618"/>
          </a:xfrm>
        </p:grpSpPr>
        <p:sp>
          <p:nvSpPr>
            <p:cNvPr id="6" name="Rounded Rectangle 5"/>
            <p:cNvSpPr/>
            <p:nvPr/>
          </p:nvSpPr>
          <p:spPr>
            <a:xfrm>
              <a:off x="3247508" y="5456516"/>
              <a:ext cx="6335864" cy="688618"/>
            </a:xfrm>
            <a:prstGeom prst="roundRect">
              <a:avLst/>
            </a:prstGeom>
            <a:solidFill>
              <a:srgbClr val="66C2A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7" name="Picture 2" descr="https://raw.githubusercontent.com/ServiceStack/Assets/master/img/livedemos/techstacks/influxd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346" y="5554177"/>
              <a:ext cx="2144765" cy="493296"/>
            </a:xfrm>
            <a:prstGeom prst="rect">
              <a:avLst/>
            </a:prstGeom>
            <a:noFill/>
            <a:ln>
              <a:noFill/>
            </a:ln>
            <a:extLst/>
          </p:spPr>
        </p:pic>
      </p:grpSp>
      <p:sp>
        <p:nvSpPr>
          <p:cNvPr id="8" name="Rounded Rectangle 7"/>
          <p:cNvSpPr/>
          <p:nvPr/>
        </p:nvSpPr>
        <p:spPr>
          <a:xfrm>
            <a:off x="3247509" y="4409369"/>
            <a:ext cx="1737360" cy="687754"/>
          </a:xfrm>
          <a:prstGeom prst="roundRect">
            <a:avLst/>
          </a:prstGeom>
          <a:solidFill>
            <a:srgbClr val="FEE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rgbClr val="C00000"/>
                </a:solidFill>
              </a:rPr>
              <a:t>InfluxDB</a:t>
            </a:r>
            <a:r>
              <a:rPr lang="en-US" sz="2400" dirty="0">
                <a:solidFill>
                  <a:srgbClr val="C00000"/>
                </a:solidFill>
              </a:rPr>
              <a:t> </a:t>
            </a:r>
            <a:r>
              <a:rPr lang="en-US" sz="2400" dirty="0" smtClean="0">
                <a:solidFill>
                  <a:srgbClr val="C00000"/>
                </a:solidFill>
              </a:rPr>
              <a:t>connection</a:t>
            </a:r>
            <a:endParaRPr lang="en-US" sz="2400" dirty="0">
              <a:solidFill>
                <a:srgbClr val="C00000"/>
              </a:solidFill>
            </a:endParaRPr>
          </a:p>
        </p:txBody>
      </p:sp>
      <p:sp>
        <p:nvSpPr>
          <p:cNvPr id="9" name="Rounded Rectangle 8"/>
          <p:cNvSpPr/>
          <p:nvPr/>
        </p:nvSpPr>
        <p:spPr>
          <a:xfrm>
            <a:off x="5188570" y="4409369"/>
            <a:ext cx="4394802" cy="687754"/>
          </a:xfrm>
          <a:prstGeom prst="roundRect">
            <a:avLst/>
          </a:prstGeom>
          <a:solidFill>
            <a:srgbClr val="FEE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rgbClr val="C00000"/>
                </a:solidFill>
              </a:rPr>
              <a:t>InfluxDB</a:t>
            </a:r>
            <a:r>
              <a:rPr lang="en-US" sz="2400" dirty="0" smtClean="0">
                <a:solidFill>
                  <a:srgbClr val="C00000"/>
                </a:solidFill>
              </a:rPr>
              <a:t> query</a:t>
            </a:r>
            <a:endParaRPr lang="en-US" sz="2400" dirty="0">
              <a:solidFill>
                <a:srgbClr val="C00000"/>
              </a:solidFill>
            </a:endParaRPr>
          </a:p>
        </p:txBody>
      </p:sp>
      <p:sp>
        <p:nvSpPr>
          <p:cNvPr id="10" name="Rounded Rectangle 9"/>
          <p:cNvSpPr/>
          <p:nvPr/>
        </p:nvSpPr>
        <p:spPr>
          <a:xfrm>
            <a:off x="5188570" y="3431565"/>
            <a:ext cx="2066319" cy="687754"/>
          </a:xfrm>
          <a:prstGeom prst="roundRect">
            <a:avLst/>
          </a:prstGeom>
          <a:solidFill>
            <a:srgbClr val="FEE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rgbClr val="C00000"/>
                </a:solidFill>
              </a:rPr>
              <a:t>InfluxDB</a:t>
            </a:r>
            <a:r>
              <a:rPr lang="en-US" sz="2400" dirty="0" smtClean="0">
                <a:solidFill>
                  <a:srgbClr val="C00000"/>
                </a:solidFill>
              </a:rPr>
              <a:t> filter</a:t>
            </a:r>
            <a:endParaRPr lang="en-US" sz="2400" dirty="0">
              <a:solidFill>
                <a:srgbClr val="C00000"/>
              </a:solidFill>
            </a:endParaRPr>
          </a:p>
        </p:txBody>
      </p:sp>
      <p:cxnSp>
        <p:nvCxnSpPr>
          <p:cNvPr id="12" name="Straight Connector 11"/>
          <p:cNvCxnSpPr/>
          <p:nvPr/>
        </p:nvCxnSpPr>
        <p:spPr>
          <a:xfrm>
            <a:off x="1229147" y="3089635"/>
            <a:ext cx="9166137"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5902438" y="2066834"/>
            <a:ext cx="1737360" cy="687754"/>
          </a:xfrm>
          <a:prstGeom prst="roundRect">
            <a:avLst/>
          </a:prstGeom>
          <a:solidFill>
            <a:srgbClr val="CA3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Checkbox list</a:t>
            </a:r>
            <a:endParaRPr lang="en-US" sz="2400" dirty="0"/>
          </a:p>
        </p:txBody>
      </p:sp>
      <p:sp>
        <p:nvSpPr>
          <p:cNvPr id="14" name="Rounded Rectangle 13"/>
          <p:cNvSpPr/>
          <p:nvPr/>
        </p:nvSpPr>
        <p:spPr>
          <a:xfrm>
            <a:off x="3195554" y="1055334"/>
            <a:ext cx="6335864" cy="685800"/>
          </a:xfrm>
          <a:prstGeom prst="roundRect">
            <a:avLst/>
          </a:prstGeom>
          <a:solidFill>
            <a:srgbClr val="CA3B4B"/>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Cubism dashboard</a:t>
            </a:r>
            <a:endParaRPr lang="en-US" sz="2400" dirty="0"/>
          </a:p>
        </p:txBody>
      </p:sp>
      <p:sp>
        <p:nvSpPr>
          <p:cNvPr id="15" name="Rounded Rectangle 14"/>
          <p:cNvSpPr/>
          <p:nvPr/>
        </p:nvSpPr>
        <p:spPr>
          <a:xfrm>
            <a:off x="7794058" y="2066834"/>
            <a:ext cx="1737360" cy="687754"/>
          </a:xfrm>
          <a:prstGeom prst="roundRect">
            <a:avLst/>
          </a:prstGeom>
          <a:solidFill>
            <a:srgbClr val="CA3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Cubism charts</a:t>
            </a:r>
            <a:endParaRPr lang="en-US" sz="2400" dirty="0"/>
          </a:p>
        </p:txBody>
      </p:sp>
      <p:sp>
        <p:nvSpPr>
          <p:cNvPr id="18" name="Up-Down Arrow 17"/>
          <p:cNvSpPr/>
          <p:nvPr/>
        </p:nvSpPr>
        <p:spPr>
          <a:xfrm>
            <a:off x="3887589" y="1777342"/>
            <a:ext cx="457200" cy="2601978"/>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Down Arrow 18"/>
          <p:cNvSpPr/>
          <p:nvPr/>
        </p:nvSpPr>
        <p:spPr>
          <a:xfrm>
            <a:off x="8571298" y="1752617"/>
            <a:ext cx="182880" cy="320040"/>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5344004" y="1752617"/>
            <a:ext cx="457200" cy="1664227"/>
          </a:xfrm>
          <a:prstGeom prst="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Down Arrow 21"/>
          <p:cNvSpPr/>
          <p:nvPr/>
        </p:nvSpPr>
        <p:spPr>
          <a:xfrm>
            <a:off x="6174271" y="4119318"/>
            <a:ext cx="182880" cy="274320"/>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Down Arrow 22"/>
          <p:cNvSpPr/>
          <p:nvPr/>
        </p:nvSpPr>
        <p:spPr>
          <a:xfrm>
            <a:off x="8434138" y="2767687"/>
            <a:ext cx="457200" cy="1557267"/>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a:off x="6686993" y="2767687"/>
            <a:ext cx="305778" cy="649157"/>
          </a:xfrm>
          <a:prstGeom prst="up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Down Arrow 27"/>
          <p:cNvSpPr/>
          <p:nvPr/>
        </p:nvSpPr>
        <p:spPr>
          <a:xfrm>
            <a:off x="4024749" y="5110225"/>
            <a:ext cx="182880" cy="325700"/>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Down Arrow 28"/>
          <p:cNvSpPr/>
          <p:nvPr/>
        </p:nvSpPr>
        <p:spPr>
          <a:xfrm>
            <a:off x="7254889" y="5098730"/>
            <a:ext cx="182880" cy="325700"/>
          </a:xfrm>
          <a:prstGeom prst="up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495971" y="3512220"/>
            <a:ext cx="1584088" cy="523220"/>
          </a:xfrm>
          <a:prstGeom prst="rect">
            <a:avLst/>
          </a:prstGeom>
        </p:spPr>
        <p:txBody>
          <a:bodyPr wrap="none">
            <a:spAutoFit/>
          </a:bodyPr>
          <a:lstStyle/>
          <a:p>
            <a:pPr algn="ctr"/>
            <a:r>
              <a:rPr lang="en-US" sz="2800" dirty="0">
                <a:ln w="0"/>
                <a:solidFill>
                  <a:schemeClr val="tx1"/>
                </a:solidFill>
                <a:effectLst>
                  <a:outerShdw blurRad="38100" dist="19050" dir="2700000" algn="tl" rotWithShape="0">
                    <a:schemeClr val="dk1">
                      <a:alpha val="40000"/>
                    </a:schemeClr>
                  </a:outerShdw>
                </a:effectLst>
              </a:rPr>
              <a:t>Backend</a:t>
            </a:r>
            <a:endParaRPr lang="en-US" sz="1200" dirty="0">
              <a:solidFill>
                <a:schemeClr val="bg2"/>
              </a:solidFill>
            </a:endParaRPr>
          </a:p>
        </p:txBody>
      </p:sp>
      <p:sp>
        <p:nvSpPr>
          <p:cNvPr id="33" name="Rectangle 32"/>
          <p:cNvSpPr/>
          <p:nvPr/>
        </p:nvSpPr>
        <p:spPr>
          <a:xfrm>
            <a:off x="1541187" y="2143831"/>
            <a:ext cx="1625766" cy="523220"/>
          </a:xfrm>
          <a:prstGeom prst="rect">
            <a:avLst/>
          </a:prstGeom>
        </p:spPr>
        <p:txBody>
          <a:bodyPr wrap="none">
            <a:spAutoFit/>
          </a:bodyPr>
          <a:lstStyle/>
          <a:p>
            <a:pPr algn="ctr"/>
            <a:r>
              <a:rPr lang="en-US" sz="2800" dirty="0" smtClean="0">
                <a:ln w="0"/>
                <a:solidFill>
                  <a:schemeClr val="tx1"/>
                </a:solidFill>
                <a:effectLst>
                  <a:outerShdw blurRad="38100" dist="19050" dir="2700000" algn="tl" rotWithShape="0">
                    <a:schemeClr val="dk1">
                      <a:alpha val="40000"/>
                    </a:schemeClr>
                  </a:outerShdw>
                </a:effectLst>
              </a:rPr>
              <a:t>Frontend</a:t>
            </a:r>
            <a:endParaRPr lang="en-US" sz="2000" dirty="0">
              <a:solidFill>
                <a:schemeClr val="bg2"/>
              </a:solidFill>
            </a:endParaRPr>
          </a:p>
        </p:txBody>
      </p:sp>
      <p:sp>
        <p:nvSpPr>
          <p:cNvPr id="5" name="Title 4"/>
          <p:cNvSpPr>
            <a:spLocks noGrp="1"/>
          </p:cNvSpPr>
          <p:nvPr>
            <p:ph type="title"/>
          </p:nvPr>
        </p:nvSpPr>
        <p:spPr/>
        <p:txBody>
          <a:bodyPr/>
          <a:lstStyle/>
          <a:p>
            <a:r>
              <a:rPr lang="en-US" dirty="0" smtClean="0"/>
              <a:t>Functional Flowchart</a:t>
            </a:r>
            <a:endParaRPr lang="en-US" dirty="0"/>
          </a:p>
        </p:txBody>
      </p:sp>
      <p:sp>
        <p:nvSpPr>
          <p:cNvPr id="16" name="Text Placeholder 15"/>
          <p:cNvSpPr>
            <a:spLocks noGrp="1"/>
          </p:cNvSpPr>
          <p:nvPr>
            <p:ph type="body" idx="2"/>
          </p:nvPr>
        </p:nvSpPr>
        <p:spPr/>
        <p:txBody>
          <a:bodyPr/>
          <a:lstStyle/>
          <a:p>
            <a:endParaRPr lang="en-US"/>
          </a:p>
        </p:txBody>
      </p:sp>
    </p:spTree>
    <p:extLst>
      <p:ext uri="{BB962C8B-B14F-4D97-AF65-F5344CB8AC3E}">
        <p14:creationId xmlns:p14="http://schemas.microsoft.com/office/powerpoint/2010/main" val="112057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grpId="1" nodeType="clickEffect">
                                  <p:stCondLst>
                                    <p:cond delay="0"/>
                                  </p:stCondLst>
                                  <p:childTnLst>
                                    <p:animEffect transition="out" filter="fade">
                                      <p:cBhvr>
                                        <p:cTn id="40" dur="500" tmFilter="0, 0; .2, .5; .8, .5; 1, 0"/>
                                        <p:tgtEl>
                                          <p:spTgt spid="14"/>
                                        </p:tgtEl>
                                      </p:cBhvr>
                                    </p:animEffect>
                                    <p:animScale>
                                      <p:cBhvr>
                                        <p:cTn id="41" dur="250" autoRev="1" fill="hold"/>
                                        <p:tgtEl>
                                          <p:spTgt spid="14"/>
                                        </p:tgtEl>
                                      </p:cBhvr>
                                      <p:by x="105000" y="105000"/>
                                    </p:animScale>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1000"/>
                                        <p:tgtEl>
                                          <p:spTgt spid="29"/>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6000"/>
                            </p:stCondLst>
                            <p:childTnLst>
                              <p:par>
                                <p:cTn id="67" presetID="10"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par>
                          <p:cTn id="70" fill="hold">
                            <p:stCondLst>
                              <p:cond delay="6500"/>
                            </p:stCondLst>
                            <p:childTnLst>
                              <p:par>
                                <p:cTn id="71" presetID="10"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par>
                          <p:cTn id="74" fill="hold">
                            <p:stCondLst>
                              <p:cond delay="7000"/>
                            </p:stCondLst>
                            <p:childTnLst>
                              <p:par>
                                <p:cTn id="75" presetID="10" presetClass="entr" presetSubtype="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9" grpId="0" animBg="1"/>
      <p:bldP spid="10" grpId="0" animBg="1"/>
      <p:bldP spid="13" grpId="0" animBg="1"/>
      <p:bldP spid="14" grpId="0" animBg="1"/>
      <p:bldP spid="14" grpId="1" animBg="1"/>
      <p:bldP spid="15" grpId="0" animBg="1"/>
      <p:bldP spid="18" grpId="0" animBg="1"/>
      <p:bldP spid="19" grpId="0" animBg="1"/>
      <p:bldP spid="21" grpId="0" animBg="1"/>
      <p:bldP spid="22" grpId="0" animBg="1"/>
      <p:bldP spid="23" grpId="0" animBg="1"/>
      <p:bldP spid="25" grpId="0" animBg="1"/>
      <p:bldP spid="28" grpId="0" animBg="1"/>
      <p:bldP spid="29" grpId="0" animBg="1"/>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idx="2"/>
          </p:nvPr>
        </p:nvSpPr>
        <p:spPr/>
        <p:txBody>
          <a:bodyPr/>
          <a:lstStyle/>
          <a:p>
            <a:endParaRPr lang="en-US" dirty="0"/>
          </a:p>
        </p:txBody>
      </p:sp>
      <p:pic>
        <p:nvPicPr>
          <p:cNvPr id="7" name="D887A0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5400"/>
            <a:ext cx="12192000" cy="6805613"/>
          </a:xfrm>
          <a:prstGeom prst="rect">
            <a:avLst/>
          </a:prstGeom>
        </p:spPr>
      </p:pic>
    </p:spTree>
    <p:extLst>
      <p:ext uri="{BB962C8B-B14F-4D97-AF65-F5344CB8AC3E}">
        <p14:creationId xmlns:p14="http://schemas.microsoft.com/office/powerpoint/2010/main" val="140910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445" y="2708801"/>
            <a:ext cx="4511431" cy="3490262"/>
          </a:xfrm>
          <a:prstGeom prst="rect">
            <a:avLst/>
          </a:prstGeom>
        </p:spPr>
      </p:pic>
      <p:sp>
        <p:nvSpPr>
          <p:cNvPr id="2" name="Title 1"/>
          <p:cNvSpPr>
            <a:spLocks noGrp="1"/>
          </p:cNvSpPr>
          <p:nvPr>
            <p:ph type="title"/>
          </p:nvPr>
        </p:nvSpPr>
        <p:spPr/>
        <p:txBody>
          <a:bodyPr/>
          <a:lstStyle/>
          <a:p>
            <a:r>
              <a:rPr lang="en-US" dirty="0" smtClean="0"/>
              <a:t>Usability</a:t>
            </a:r>
            <a:endParaRPr lang="en-US" dirty="0"/>
          </a:p>
        </p:txBody>
      </p:sp>
      <p:sp>
        <p:nvSpPr>
          <p:cNvPr id="4" name="Text Placeholder 3"/>
          <p:cNvSpPr>
            <a:spLocks noGrp="1"/>
          </p:cNvSpPr>
          <p:nvPr>
            <p:ph type="body" idx="2"/>
          </p:nvPr>
        </p:nvSpPr>
        <p:spPr/>
        <p:txBody>
          <a:bodyPr/>
          <a:lstStyle/>
          <a:p>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840" y="2371528"/>
            <a:ext cx="7106642" cy="3390014"/>
          </a:xfrm>
          <a:prstGeom prst="rect">
            <a:avLst/>
          </a:prstGeom>
        </p:spPr>
      </p:pic>
      <p:sp>
        <p:nvSpPr>
          <p:cNvPr id="3" name="Text Placeholder 2"/>
          <p:cNvSpPr>
            <a:spLocks noGrp="1"/>
          </p:cNvSpPr>
          <p:nvPr>
            <p:ph type="body" idx="1"/>
          </p:nvPr>
        </p:nvSpPr>
        <p:spPr>
          <a:xfrm>
            <a:off x="457200" y="1174838"/>
            <a:ext cx="11277600" cy="519783"/>
          </a:xfrm>
        </p:spPr>
        <p:txBody>
          <a:bodyPr/>
          <a:lstStyle/>
          <a:p>
            <a:pPr marL="457200" indent="-457200">
              <a:buFont typeface="Arial" panose="020B0604020202020204" pitchFamily="34" charset="0"/>
              <a:buChar char="•"/>
            </a:pPr>
            <a:r>
              <a:rPr lang="en-US" dirty="0" smtClean="0"/>
              <a:t>Stacked cubism charts </a:t>
            </a:r>
            <a:r>
              <a:rPr lang="en-US" dirty="0" smtClean="0">
                <a:sym typeface="Wingdings" panose="05000000000000000000" pitchFamily="2" charset="2"/>
              </a:rPr>
              <a:t> More data presented together</a:t>
            </a:r>
            <a:endParaRPr lang="en-US" dirty="0"/>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5774" b="30896"/>
          <a:stretch/>
        </p:blipFill>
        <p:spPr>
          <a:xfrm>
            <a:off x="530224" y="2123878"/>
            <a:ext cx="10873872" cy="3794601"/>
          </a:xfrm>
          <a:prstGeom prst="rect">
            <a:avLst/>
          </a:prstGeom>
        </p:spPr>
      </p:pic>
      <p:sp>
        <p:nvSpPr>
          <p:cNvPr id="9" name="Text Placeholder 2"/>
          <p:cNvSpPr txBox="1">
            <a:spLocks/>
          </p:cNvSpPr>
          <p:nvPr/>
        </p:nvSpPr>
        <p:spPr>
          <a:xfrm>
            <a:off x="457200" y="1674116"/>
            <a:ext cx="11277600" cy="51978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9525" marR="0" lvl="0" indent="-9525" algn="l" rtl="0">
              <a:lnSpc>
                <a:spcPct val="90000"/>
              </a:lnSpc>
              <a:spcBef>
                <a:spcPts val="1000"/>
              </a:spcBef>
              <a:spcAft>
                <a:spcPts val="0"/>
              </a:spcAft>
              <a:buClr>
                <a:srgbClr val="3D5FA1"/>
              </a:buClr>
              <a:buFont typeface="Arial"/>
              <a:buNone/>
              <a:defRPr sz="2800" b="0" i="0" u="none" strike="noStrike" cap="none">
                <a:solidFill>
                  <a:schemeClr val="dk1"/>
                </a:solidFill>
                <a:latin typeface="Arial Narrow"/>
                <a:ea typeface="Arial Narrow"/>
                <a:cs typeface="Arial Narrow"/>
                <a:sym typeface="Arial Narrow"/>
              </a:defRPr>
            </a:lvl1pPr>
            <a:lvl2pPr marL="533400" marR="0" lvl="1" indent="-149859" algn="l" rtl="0">
              <a:lnSpc>
                <a:spcPct val="90000"/>
              </a:lnSpc>
              <a:spcBef>
                <a:spcPts val="500"/>
              </a:spcBef>
              <a:spcAft>
                <a:spcPts val="0"/>
              </a:spcAft>
              <a:buClr>
                <a:srgbClr val="3D5FA1"/>
              </a:buClr>
              <a:buSzPct val="80000"/>
              <a:buFont typeface="Noto Sans Symbols"/>
              <a:buChar char="●"/>
              <a:defRPr sz="2800" b="0" i="0" u="none" strike="noStrike" cap="none">
                <a:solidFill>
                  <a:schemeClr val="dk1"/>
                </a:solidFill>
                <a:latin typeface="Arial Narrow"/>
                <a:ea typeface="Arial Narrow"/>
                <a:cs typeface="Arial Narrow"/>
                <a:sym typeface="Arial Narrow"/>
              </a:defRPr>
            </a:lvl2pPr>
            <a:lvl3pPr marL="874713" marR="0" lvl="2" indent="-148272" algn="l" rtl="0">
              <a:lnSpc>
                <a:spcPct val="90000"/>
              </a:lnSpc>
              <a:spcBef>
                <a:spcPts val="500"/>
              </a:spcBef>
              <a:spcAft>
                <a:spcPts val="0"/>
              </a:spcAft>
              <a:buClr>
                <a:srgbClr val="3D5FA1"/>
              </a:buClr>
              <a:buSzPct val="80000"/>
              <a:buFont typeface="Noto Sans Symbols"/>
              <a:buChar char="▪"/>
              <a:defRPr sz="2800" b="0" i="0" u="none" strike="noStrike" cap="none">
                <a:solidFill>
                  <a:schemeClr val="dk1"/>
                </a:solidFill>
                <a:latin typeface="Arial Narrow"/>
                <a:ea typeface="Arial Narrow"/>
                <a:cs typeface="Arial Narrow"/>
                <a:sym typeface="Arial Narrow"/>
              </a:defRPr>
            </a:lvl3pPr>
            <a:lvl4pPr marL="9525" marR="0" lvl="3" indent="-9525" algn="l" rtl="0">
              <a:lnSpc>
                <a:spcPct val="90000"/>
              </a:lnSpc>
              <a:spcBef>
                <a:spcPts val="500"/>
              </a:spcBef>
              <a:spcAft>
                <a:spcPts val="0"/>
              </a:spcAft>
              <a:buClr>
                <a:schemeClr val="dk1"/>
              </a:buClr>
              <a:buFont typeface="Arial"/>
              <a:buNone/>
              <a:defRPr sz="2800" b="0" i="0" u="none" strike="noStrike" cap="none">
                <a:solidFill>
                  <a:schemeClr val="dk1"/>
                </a:solidFill>
                <a:latin typeface="Arial Narrow"/>
                <a:ea typeface="Arial Narrow"/>
                <a:cs typeface="Arial Narrow"/>
                <a:sym typeface="Arial Narrow"/>
              </a:defRPr>
            </a:lvl4pPr>
            <a:lvl5pPr marL="9525" marR="0" lvl="4" indent="-9525" algn="l" rtl="0">
              <a:lnSpc>
                <a:spcPct val="90000"/>
              </a:lnSpc>
              <a:spcBef>
                <a:spcPts val="500"/>
              </a:spcBef>
              <a:spcAft>
                <a:spcPts val="0"/>
              </a:spcAft>
              <a:buClr>
                <a:schemeClr val="dk1"/>
              </a:buClr>
              <a:buFont typeface="Arial"/>
              <a:buNone/>
              <a:defRPr sz="2800" b="0" i="0" u="none" strike="noStrike" cap="none">
                <a:solidFill>
                  <a:schemeClr val="dk1"/>
                </a:solidFill>
                <a:latin typeface="Arial Narrow"/>
                <a:ea typeface="Arial Narrow"/>
                <a:cs typeface="Arial Narrow"/>
                <a:sym typeface="Arial Narrow"/>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marL="457200" indent="-457200">
              <a:buFont typeface="Arial" panose="020B0604020202020204" pitchFamily="34" charset="0"/>
              <a:buChar char="•"/>
            </a:pPr>
            <a:r>
              <a:rPr lang="en-US" dirty="0"/>
              <a:t>Colors represent different range of </a:t>
            </a:r>
            <a:r>
              <a:rPr lang="en-US" dirty="0" smtClean="0"/>
              <a:t>values</a:t>
            </a:r>
            <a:endParaRPr lang="en-US" dirty="0"/>
          </a:p>
        </p:txBody>
      </p:sp>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b="1907"/>
          <a:stretch/>
        </p:blipFill>
        <p:spPr>
          <a:xfrm>
            <a:off x="457200" y="3334642"/>
            <a:ext cx="11126164" cy="1367987"/>
          </a:xfrm>
          <a:prstGeom prst="rect">
            <a:avLst/>
          </a:prstGeom>
        </p:spPr>
      </p:pic>
      <p:sp>
        <p:nvSpPr>
          <p:cNvPr id="10" name="Text Placeholder 2"/>
          <p:cNvSpPr txBox="1">
            <a:spLocks/>
          </p:cNvSpPr>
          <p:nvPr/>
        </p:nvSpPr>
        <p:spPr>
          <a:xfrm>
            <a:off x="457200" y="2212163"/>
            <a:ext cx="11277600" cy="51978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9525" marR="0" lvl="0" indent="-9525" algn="l" rtl="0">
              <a:lnSpc>
                <a:spcPct val="90000"/>
              </a:lnSpc>
              <a:spcBef>
                <a:spcPts val="1000"/>
              </a:spcBef>
              <a:spcAft>
                <a:spcPts val="0"/>
              </a:spcAft>
              <a:buClr>
                <a:srgbClr val="3D5FA1"/>
              </a:buClr>
              <a:buFont typeface="Arial"/>
              <a:buNone/>
              <a:defRPr sz="2800" b="0" i="0" u="none" strike="noStrike" cap="none">
                <a:solidFill>
                  <a:schemeClr val="dk1"/>
                </a:solidFill>
                <a:latin typeface="Arial Narrow"/>
                <a:ea typeface="Arial Narrow"/>
                <a:cs typeface="Arial Narrow"/>
                <a:sym typeface="Arial Narrow"/>
              </a:defRPr>
            </a:lvl1pPr>
            <a:lvl2pPr marL="533400" marR="0" lvl="1" indent="-149859" algn="l" rtl="0">
              <a:lnSpc>
                <a:spcPct val="90000"/>
              </a:lnSpc>
              <a:spcBef>
                <a:spcPts val="500"/>
              </a:spcBef>
              <a:spcAft>
                <a:spcPts val="0"/>
              </a:spcAft>
              <a:buClr>
                <a:srgbClr val="3D5FA1"/>
              </a:buClr>
              <a:buSzPct val="80000"/>
              <a:buFont typeface="Noto Sans Symbols"/>
              <a:buChar char="●"/>
              <a:defRPr sz="2800" b="0" i="0" u="none" strike="noStrike" cap="none">
                <a:solidFill>
                  <a:schemeClr val="dk1"/>
                </a:solidFill>
                <a:latin typeface="Arial Narrow"/>
                <a:ea typeface="Arial Narrow"/>
                <a:cs typeface="Arial Narrow"/>
                <a:sym typeface="Arial Narrow"/>
              </a:defRPr>
            </a:lvl2pPr>
            <a:lvl3pPr marL="874713" marR="0" lvl="2" indent="-148272" algn="l" rtl="0">
              <a:lnSpc>
                <a:spcPct val="90000"/>
              </a:lnSpc>
              <a:spcBef>
                <a:spcPts val="500"/>
              </a:spcBef>
              <a:spcAft>
                <a:spcPts val="0"/>
              </a:spcAft>
              <a:buClr>
                <a:srgbClr val="3D5FA1"/>
              </a:buClr>
              <a:buSzPct val="80000"/>
              <a:buFont typeface="Noto Sans Symbols"/>
              <a:buChar char="▪"/>
              <a:defRPr sz="2800" b="0" i="0" u="none" strike="noStrike" cap="none">
                <a:solidFill>
                  <a:schemeClr val="dk1"/>
                </a:solidFill>
                <a:latin typeface="Arial Narrow"/>
                <a:ea typeface="Arial Narrow"/>
                <a:cs typeface="Arial Narrow"/>
                <a:sym typeface="Arial Narrow"/>
              </a:defRPr>
            </a:lvl3pPr>
            <a:lvl4pPr marL="9525" marR="0" lvl="3" indent="-9525" algn="l" rtl="0">
              <a:lnSpc>
                <a:spcPct val="90000"/>
              </a:lnSpc>
              <a:spcBef>
                <a:spcPts val="500"/>
              </a:spcBef>
              <a:spcAft>
                <a:spcPts val="0"/>
              </a:spcAft>
              <a:buClr>
                <a:schemeClr val="dk1"/>
              </a:buClr>
              <a:buFont typeface="Arial"/>
              <a:buNone/>
              <a:defRPr sz="2800" b="0" i="0" u="none" strike="noStrike" cap="none">
                <a:solidFill>
                  <a:schemeClr val="dk1"/>
                </a:solidFill>
                <a:latin typeface="Arial Narrow"/>
                <a:ea typeface="Arial Narrow"/>
                <a:cs typeface="Arial Narrow"/>
                <a:sym typeface="Arial Narrow"/>
              </a:defRPr>
            </a:lvl4pPr>
            <a:lvl5pPr marL="9525" marR="0" lvl="4" indent="-9525" algn="l" rtl="0">
              <a:lnSpc>
                <a:spcPct val="90000"/>
              </a:lnSpc>
              <a:spcBef>
                <a:spcPts val="500"/>
              </a:spcBef>
              <a:spcAft>
                <a:spcPts val="0"/>
              </a:spcAft>
              <a:buClr>
                <a:schemeClr val="dk1"/>
              </a:buClr>
              <a:buFont typeface="Arial"/>
              <a:buNone/>
              <a:defRPr sz="2800" b="0" i="0" u="none" strike="noStrike" cap="none">
                <a:solidFill>
                  <a:schemeClr val="dk1"/>
                </a:solidFill>
                <a:latin typeface="Arial Narrow"/>
                <a:ea typeface="Arial Narrow"/>
                <a:cs typeface="Arial Narrow"/>
                <a:sym typeface="Arial Narrow"/>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marL="0" indent="0"/>
            <a:r>
              <a:rPr lang="en-US" dirty="0" smtClean="0">
                <a:sym typeface="Wingdings" panose="05000000000000000000" pitchFamily="2" charset="2"/>
              </a:rPr>
              <a:t>	 </a:t>
            </a:r>
            <a:r>
              <a:rPr lang="en-US" dirty="0">
                <a:sym typeface="Wingdings" panose="05000000000000000000" pitchFamily="2" charset="2"/>
              </a:rPr>
              <a:t>Detect abnormal activities or crisis quickly and </a:t>
            </a:r>
            <a:r>
              <a:rPr lang="en-US" dirty="0" smtClean="0">
                <a:sym typeface="Wingdings" panose="05000000000000000000" pitchFamily="2" charset="2"/>
              </a:rPr>
              <a:t>easily</a:t>
            </a:r>
          </a:p>
          <a:p>
            <a:pPr marL="0" indent="0"/>
            <a:r>
              <a:rPr lang="en-US" dirty="0">
                <a:sym typeface="Wingdings" panose="05000000000000000000" pitchFamily="2" charset="2"/>
              </a:rPr>
              <a:t>	</a:t>
            </a:r>
            <a:r>
              <a:rPr lang="en-US" dirty="0" smtClean="0">
                <a:sym typeface="Wingdings" panose="05000000000000000000" pitchFamily="2" charset="2"/>
              </a:rPr>
              <a:t> Spot similarities between two measurements</a:t>
            </a:r>
            <a:endParaRPr lang="en-US" dirty="0"/>
          </a:p>
        </p:txBody>
      </p:sp>
    </p:spTree>
    <p:extLst>
      <p:ext uri="{BB962C8B-B14F-4D97-AF65-F5344CB8AC3E}">
        <p14:creationId xmlns:p14="http://schemas.microsoft.com/office/powerpoint/2010/main" val="61934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20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wipe(left)">
                                      <p:cBhvr>
                                        <p:cTn id="41" dur="2000"/>
                                        <p:tgtEl>
                                          <p:spTgt spid="10">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10">
                                            <p:txEl>
                                              <p:pRg st="1" end="1"/>
                                            </p:txEl>
                                          </p:spTgt>
                                        </p:tgtEl>
                                        <p:attrNameLst>
                                          <p:attrName>style.visibility</p:attrName>
                                        </p:attrNameLst>
                                      </p:cBhvr>
                                      <p:to>
                                        <p:strVal val="visible"/>
                                      </p:to>
                                    </p:set>
                                    <p:animEffect transition="in" filter="wipe(left)">
                                      <p:cBhvr>
                                        <p:cTn id="48" dur="2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smtClean="0"/>
              <a:t>QA test and feedback from surveillance engineers</a:t>
            </a:r>
          </a:p>
          <a:p>
            <a:pPr marL="457200" indent="-457200">
              <a:buFont typeface="Arial" panose="020B0604020202020204" pitchFamily="34" charset="0"/>
              <a:buChar char="•"/>
            </a:pPr>
            <a:r>
              <a:rPr lang="en-US" dirty="0" smtClean="0"/>
              <a:t>More data manipulation function implementation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Website Launch</a:t>
            </a:r>
          </a:p>
          <a:p>
            <a:pPr marL="457200" indent="-457200">
              <a:buFont typeface="Arial" panose="020B0604020202020204" pitchFamily="34" charset="0"/>
              <a:buChar char="•"/>
            </a:pPr>
            <a:endParaRPr lang="en-US" dirty="0"/>
          </a:p>
        </p:txBody>
      </p:sp>
      <p:sp>
        <p:nvSpPr>
          <p:cNvPr id="4" name="Text Placeholder 3"/>
          <p:cNvSpPr>
            <a:spLocks noGrp="1"/>
          </p:cNvSpPr>
          <p:nvPr>
            <p:ph type="body" idx="2"/>
          </p:nvPr>
        </p:nvSpPr>
        <p:spPr/>
        <p:txBody>
          <a:bodyPr/>
          <a:lstStyle/>
          <a:p>
            <a:endParaRPr lang="en-US"/>
          </a:p>
        </p:txBody>
      </p:sp>
      <p:grpSp>
        <p:nvGrpSpPr>
          <p:cNvPr id="7" name="Group 6"/>
          <p:cNvGrpSpPr/>
          <p:nvPr/>
        </p:nvGrpSpPr>
        <p:grpSpPr>
          <a:xfrm>
            <a:off x="1702308" y="2370446"/>
            <a:ext cx="8787384" cy="1439483"/>
            <a:chOff x="1700784" y="2818502"/>
            <a:chExt cx="8787384" cy="1439483"/>
          </a:xfrm>
        </p:grpSpPr>
        <p:pic>
          <p:nvPicPr>
            <p:cNvPr id="5" name="Picture 5" descr="Comparison 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818502"/>
              <a:ext cx="8763000" cy="1143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00784" y="3950208"/>
              <a:ext cx="8787384" cy="307777"/>
            </a:xfrm>
            <a:prstGeom prst="rect">
              <a:avLst/>
            </a:prstGeom>
            <a:noFill/>
          </p:spPr>
          <p:txBody>
            <a:bodyPr wrap="square" rtlCol="0">
              <a:spAutoFit/>
            </a:bodyPr>
            <a:lstStyle/>
            <a:p>
              <a:pPr algn="ctr"/>
              <a:r>
                <a:rPr lang="en-US" dirty="0" smtClean="0"/>
                <a:t>Cubism Comparison Chart</a:t>
              </a:r>
              <a:endParaRPr lang="en-US" dirty="0"/>
            </a:p>
          </p:txBody>
        </p:sp>
      </p:grpSp>
    </p:spTree>
    <p:extLst>
      <p:ext uri="{BB962C8B-B14F-4D97-AF65-F5344CB8AC3E}">
        <p14:creationId xmlns:p14="http://schemas.microsoft.com/office/powerpoint/2010/main" val="21425971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I’ve Learned</a:t>
            </a:r>
            <a:endParaRPr lang="en-US" dirty="0"/>
          </a:p>
        </p:txBody>
      </p:sp>
      <p:sp>
        <p:nvSpPr>
          <p:cNvPr id="4" name="Text Placeholder 3"/>
          <p:cNvSpPr>
            <a:spLocks noGrp="1"/>
          </p:cNvSpPr>
          <p:nvPr>
            <p:ph type="body" idx="2"/>
          </p:nvPr>
        </p:nvSpPr>
        <p:spPr/>
        <p:txBody>
          <a:bodyPr/>
          <a:lstStyle/>
          <a:p>
            <a:endParaRPr lang="en-US"/>
          </a:p>
        </p:txBody>
      </p:sp>
      <p:graphicFrame>
        <p:nvGraphicFramePr>
          <p:cNvPr id="5" name="Diagram 4"/>
          <p:cNvGraphicFramePr/>
          <p:nvPr>
            <p:extLst>
              <p:ext uri="{D42A27DB-BD31-4B8C-83A1-F6EECF244321}">
                <p14:modId xmlns:p14="http://schemas.microsoft.com/office/powerpoint/2010/main" val="3549588041"/>
              </p:ext>
            </p:extLst>
          </p:nvPr>
        </p:nvGraphicFramePr>
        <p:xfrm>
          <a:off x="2381459" y="1201708"/>
          <a:ext cx="7435780" cy="4957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02416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Text Placeholder 2"/>
          <p:cNvSpPr>
            <a:spLocks noGrp="1"/>
          </p:cNvSpPr>
          <p:nvPr>
            <p:ph type="body" idx="1"/>
          </p:nvPr>
        </p:nvSpPr>
        <p:spPr/>
        <p:txBody>
          <a:bodyPr/>
          <a:lstStyle/>
          <a:p>
            <a:r>
              <a:rPr lang="en-US" dirty="0" smtClean="0"/>
              <a:t>Thank you to Andrea Pound, Boris Kudryashov, Qing Cao, Andreas </a:t>
            </a:r>
            <a:r>
              <a:rPr lang="en-US" dirty="0" err="1" smtClean="0"/>
              <a:t>Sudihardjo</a:t>
            </a:r>
            <a:r>
              <a:rPr lang="en-US" dirty="0" smtClean="0"/>
              <a:t>, Felipe Klein, Vincent </a:t>
            </a:r>
            <a:r>
              <a:rPr lang="en-US" dirty="0" err="1" smtClean="0"/>
              <a:t>Rondot</a:t>
            </a:r>
            <a:r>
              <a:rPr lang="en-US" dirty="0" smtClean="0"/>
              <a:t>, Manu </a:t>
            </a:r>
            <a:r>
              <a:rPr lang="en-US" dirty="0" err="1" smtClean="0"/>
              <a:t>Srinivasa</a:t>
            </a:r>
            <a:r>
              <a:rPr lang="en-US" dirty="0"/>
              <a:t> </a:t>
            </a:r>
            <a:r>
              <a:rPr lang="en-US" dirty="0" smtClean="0"/>
              <a:t>and </a:t>
            </a:r>
            <a:r>
              <a:rPr lang="en-US" dirty="0" err="1" smtClean="0"/>
              <a:t>Liuliu</a:t>
            </a:r>
            <a:r>
              <a:rPr lang="en-US" dirty="0" smtClean="0"/>
              <a:t> Zheng.</a:t>
            </a:r>
          </a:p>
          <a:p>
            <a:endParaRPr lang="en-US" dirty="0"/>
          </a:p>
          <a:p>
            <a:r>
              <a:rPr lang="en-US" dirty="0" smtClean="0"/>
              <a:t>Thank you to the HR team.</a:t>
            </a:r>
          </a:p>
          <a:p>
            <a:endParaRPr lang="en-US" dirty="0"/>
          </a:p>
          <a:p>
            <a:r>
              <a:rPr lang="en-US" dirty="0" smtClean="0"/>
              <a:t>Thank you to all the interns.</a:t>
            </a:r>
            <a:endParaRPr lang="en-US" dirty="0"/>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737764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2"/>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897" y="4623191"/>
            <a:ext cx="7904767" cy="850391"/>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188" b="13683"/>
          <a:stretch/>
        </p:blipFill>
        <p:spPr>
          <a:xfrm>
            <a:off x="4502136" y="1264384"/>
            <a:ext cx="5003174" cy="2933518"/>
          </a:xfrm>
          <a:prstGeom prst="rect">
            <a:avLst/>
          </a:prstGeom>
        </p:spPr>
      </p:pic>
      <p:grpSp>
        <p:nvGrpSpPr>
          <p:cNvPr id="15" name="Group 14"/>
          <p:cNvGrpSpPr/>
          <p:nvPr/>
        </p:nvGrpSpPr>
        <p:grpSpPr>
          <a:xfrm>
            <a:off x="264893" y="804138"/>
            <a:ext cx="4177204" cy="4813996"/>
            <a:chOff x="1814929" y="1769397"/>
            <a:chExt cx="4445000" cy="4813996"/>
          </a:xfrm>
        </p:grpSpPr>
        <p:pic>
          <p:nvPicPr>
            <p:cNvPr id="11" name="Picture 10"/>
            <p:cNvPicPr>
              <a:picLocks noChangeAspect="1"/>
            </p:cNvPicPr>
            <p:nvPr/>
          </p:nvPicPr>
          <p:blipFill>
            <a:blip r:embed="rId4"/>
            <a:stretch>
              <a:fillRect/>
            </a:stretch>
          </p:blipFill>
          <p:spPr>
            <a:xfrm>
              <a:off x="1814929" y="1769397"/>
              <a:ext cx="4445000" cy="4089400"/>
            </a:xfrm>
            <a:prstGeom prst="rect">
              <a:avLst/>
            </a:prstGeom>
          </p:spPr>
        </p:pic>
        <p:pic>
          <p:nvPicPr>
            <p:cNvPr id="14" name="Picture 13"/>
            <p:cNvPicPr>
              <a:picLocks noChangeAspect="1"/>
            </p:cNvPicPr>
            <p:nvPr/>
          </p:nvPicPr>
          <p:blipFill rotWithShape="1">
            <a:blip r:embed="rId5"/>
            <a:srcRect r="36185"/>
            <a:stretch/>
          </p:blipFill>
          <p:spPr>
            <a:xfrm>
              <a:off x="2605688" y="5473582"/>
              <a:ext cx="2863481" cy="1109811"/>
            </a:xfrm>
            <a:prstGeom prst="rect">
              <a:avLst/>
            </a:prstGeom>
          </p:spPr>
        </p:pic>
      </p:grpSp>
      <p:pic>
        <p:nvPicPr>
          <p:cNvPr id="16" name="Picture 15"/>
          <p:cNvPicPr>
            <a:picLocks noChangeAspect="1"/>
          </p:cNvPicPr>
          <p:nvPr/>
        </p:nvPicPr>
        <p:blipFill>
          <a:blip r:embed="rId6"/>
          <a:stretch>
            <a:fillRect/>
          </a:stretch>
        </p:blipFill>
        <p:spPr>
          <a:xfrm>
            <a:off x="9505310" y="804138"/>
            <a:ext cx="2211137" cy="2211137"/>
          </a:xfrm>
          <a:prstGeom prst="rect">
            <a:avLst/>
          </a:prstGeom>
        </p:spPr>
      </p:pic>
      <p:pic>
        <p:nvPicPr>
          <p:cNvPr id="17" name="Picture 16"/>
          <p:cNvPicPr>
            <a:picLocks noChangeAspect="1"/>
          </p:cNvPicPr>
          <p:nvPr/>
        </p:nvPicPr>
        <p:blipFill>
          <a:blip r:embed="rId7"/>
          <a:stretch>
            <a:fillRect/>
          </a:stretch>
        </p:blipFill>
        <p:spPr>
          <a:xfrm>
            <a:off x="9340878" y="2533950"/>
            <a:ext cx="2540000" cy="2540000"/>
          </a:xfrm>
          <a:prstGeom prst="rect">
            <a:avLst/>
          </a:prstGeom>
        </p:spPr>
      </p:pic>
    </p:spTree>
    <p:extLst>
      <p:ext uri="{BB962C8B-B14F-4D97-AF65-F5344CB8AC3E}">
        <p14:creationId xmlns:p14="http://schemas.microsoft.com/office/powerpoint/2010/main" val="15607256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4937760" y="2786428"/>
            <a:ext cx="6797038" cy="664796"/>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1"/>
              </a:buClr>
              <a:buSzPct val="25000"/>
              <a:buFont typeface="Arial Narrow"/>
              <a:buNone/>
            </a:pPr>
            <a:r>
              <a:rPr lang="en-US" sz="4800" dirty="0" smtClean="0"/>
              <a:t>High-Volume Real-Time Data Visualization</a:t>
            </a:r>
            <a:endParaRPr lang="en-US" sz="4800" b="1" i="0" u="none" strike="noStrike" cap="none" dirty="0">
              <a:solidFill>
                <a:schemeClr val="dk1"/>
              </a:solidFill>
              <a:latin typeface="Arial Narrow"/>
              <a:ea typeface="Arial Narrow"/>
              <a:cs typeface="Arial Narrow"/>
              <a:sym typeface="Arial Narrow"/>
            </a:endParaRPr>
          </a:p>
        </p:txBody>
      </p:sp>
      <p:sp>
        <p:nvSpPr>
          <p:cNvPr id="90" name="Shape 90"/>
          <p:cNvSpPr txBox="1">
            <a:spLocks noGrp="1"/>
          </p:cNvSpPr>
          <p:nvPr>
            <p:ph type="subTitle" idx="1"/>
          </p:nvPr>
        </p:nvSpPr>
        <p:spPr>
          <a:xfrm>
            <a:off x="4937760" y="4399878"/>
            <a:ext cx="6797038" cy="494852"/>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1"/>
              </a:buClr>
              <a:buSzPct val="25000"/>
              <a:buFont typeface="Arial"/>
              <a:buNone/>
            </a:pPr>
            <a:r>
              <a:rPr lang="en-US" sz="2400" b="0" i="0" u="none" strike="noStrike" cap="none" dirty="0" smtClean="0">
                <a:solidFill>
                  <a:schemeClr val="bg1"/>
                </a:solidFill>
                <a:latin typeface="Arial Narrow"/>
                <a:ea typeface="Arial Narrow"/>
                <a:cs typeface="Arial Narrow"/>
                <a:sym typeface="Arial Narrow"/>
              </a:rPr>
              <a:t>Patrick Cao</a:t>
            </a:r>
          </a:p>
          <a:p>
            <a:pPr marL="0" marR="0" lvl="0" indent="0" algn="l" rtl="0">
              <a:lnSpc>
                <a:spcPct val="90000"/>
              </a:lnSpc>
              <a:spcBef>
                <a:spcPts val="0"/>
              </a:spcBef>
              <a:buClr>
                <a:schemeClr val="dk1"/>
              </a:buClr>
              <a:buSzPct val="25000"/>
              <a:buFont typeface="Arial"/>
              <a:buNone/>
            </a:pPr>
            <a:r>
              <a:rPr lang="en-US" dirty="0" smtClean="0">
                <a:solidFill>
                  <a:schemeClr val="bg1"/>
                </a:solidFill>
              </a:rPr>
              <a:t>Software Engineering Intern</a:t>
            </a:r>
          </a:p>
          <a:p>
            <a:pPr marL="0" marR="0" lvl="0" indent="0" algn="l" rtl="0">
              <a:lnSpc>
                <a:spcPct val="90000"/>
              </a:lnSpc>
              <a:spcBef>
                <a:spcPts val="0"/>
              </a:spcBef>
              <a:buClr>
                <a:schemeClr val="dk1"/>
              </a:buClr>
              <a:buSzPct val="25000"/>
              <a:buFont typeface="Arial"/>
              <a:buNone/>
            </a:pPr>
            <a:r>
              <a:rPr lang="en-US" dirty="0" smtClean="0">
                <a:solidFill>
                  <a:schemeClr val="bg1"/>
                </a:solidFill>
              </a:rPr>
              <a:t>August 25, 2016</a:t>
            </a:r>
            <a:endParaRPr lang="en-US" sz="2400" b="0" i="0" u="none" strike="noStrike" cap="none" dirty="0">
              <a:solidFill>
                <a:schemeClr val="bg1"/>
              </a:solidFill>
              <a:sym typeface="Arial Narrow"/>
            </a:endParaRPr>
          </a:p>
        </p:txBody>
      </p:sp>
      <p:pic>
        <p:nvPicPr>
          <p:cNvPr id="91" name="Shape 91"/>
          <p:cNvPicPr preferRelativeResize="0"/>
          <p:nvPr/>
        </p:nvPicPr>
        <p:blipFill rotWithShape="1">
          <a:blip r:embed="rId3">
            <a:alphaModFix/>
          </a:blip>
          <a:srcRect/>
          <a:stretch/>
        </p:blipFill>
        <p:spPr>
          <a:xfrm>
            <a:off x="10861289" y="0"/>
            <a:ext cx="1247076" cy="1251773"/>
          </a:xfrm>
          <a:prstGeom prst="rect">
            <a:avLst/>
          </a:prstGeom>
          <a:noFill/>
          <a:ln>
            <a:noFill/>
          </a:ln>
        </p:spPr>
      </p:pic>
    </p:spTree>
    <p:extLst>
      <p:ext uri="{BB962C8B-B14F-4D97-AF65-F5344CB8AC3E}">
        <p14:creationId xmlns:p14="http://schemas.microsoft.com/office/powerpoint/2010/main" val="273546786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D3.js </a:t>
            </a:r>
            <a:r>
              <a:rPr lang="en-US" dirty="0"/>
              <a:t>: Data-Driven Documents</a:t>
            </a:r>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smtClean="0"/>
              <a:t>JavaScript library</a:t>
            </a:r>
          </a:p>
          <a:p>
            <a:pPr marL="457200" indent="-457200">
              <a:buFont typeface="Arial" panose="020B0604020202020204" pitchFamily="34" charset="0"/>
              <a:buChar char="•"/>
            </a:pPr>
            <a:r>
              <a:rPr lang="en-US" dirty="0" smtClean="0"/>
              <a:t>Interactive data visualizations</a:t>
            </a:r>
          </a:p>
          <a:p>
            <a:pPr marL="457200" indent="-457200">
              <a:buFont typeface="Arial" panose="020B0604020202020204" pitchFamily="34" charset="0"/>
              <a:buChar char="•"/>
            </a:pPr>
            <a:r>
              <a:rPr lang="en-US" dirty="0" smtClean="0"/>
              <a:t>Built on </a:t>
            </a:r>
            <a:r>
              <a:rPr lang="en-US" dirty="0"/>
              <a:t>top of common web standards: HTML, CSS, DOM, SVG</a:t>
            </a:r>
            <a:r>
              <a:rPr lang="en-US" dirty="0" smtClean="0"/>
              <a:t>.</a:t>
            </a:r>
          </a:p>
          <a:p>
            <a:pPr marL="457200" indent="-457200">
              <a:buFont typeface="Arial" panose="020B0604020202020204" pitchFamily="34" charset="0"/>
              <a:buChar char="•"/>
            </a:pPr>
            <a:r>
              <a:rPr lang="en-US" dirty="0" smtClean="0"/>
              <a:t>Advantages:</a:t>
            </a:r>
          </a:p>
          <a:p>
            <a:pPr marL="981075" lvl="1" indent="-457200">
              <a:buFont typeface="Arial" panose="020B0604020202020204" pitchFamily="34" charset="0"/>
              <a:buChar char="•"/>
            </a:pPr>
            <a:r>
              <a:rPr lang="en-US" dirty="0" smtClean="0"/>
              <a:t>Works seamlessly with existing web technologies</a:t>
            </a:r>
          </a:p>
          <a:p>
            <a:pPr marL="981075" lvl="1" indent="-457200">
              <a:buFont typeface="Arial" panose="020B0604020202020204" pitchFamily="34" charset="0"/>
              <a:buChar char="•"/>
            </a:pPr>
            <a:r>
              <a:rPr lang="en-US" dirty="0" smtClean="0"/>
              <a:t>Thousands of visualization examples</a:t>
            </a:r>
          </a:p>
          <a:p>
            <a:pPr marL="981075" lvl="1" indent="-457200">
              <a:buFont typeface="Arial" panose="020B0604020202020204" pitchFamily="34" charset="0"/>
              <a:buChar char="•"/>
            </a:pPr>
            <a:r>
              <a:rPr lang="en-US" dirty="0" smtClean="0"/>
              <a:t>Vibrant open-source community</a:t>
            </a:r>
          </a:p>
          <a:p>
            <a:pPr marL="457200" indent="-457200">
              <a:buFont typeface="Arial" panose="020B0604020202020204" pitchFamily="34" charset="0"/>
              <a:buChar char="•"/>
            </a:pPr>
            <a:endParaRPr lang="en-US" dirty="0"/>
          </a:p>
        </p:txBody>
      </p:sp>
      <p:sp>
        <p:nvSpPr>
          <p:cNvPr id="4" name="Text Placeholder 3"/>
          <p:cNvSpPr>
            <a:spLocks noGrp="1"/>
          </p:cNvSpPr>
          <p:nvPr>
            <p:ph type="body" idx="2"/>
          </p:nvPr>
        </p:nvSpPr>
        <p:spPr/>
        <p:txBody>
          <a:bodyPr/>
          <a:lstStyle/>
          <a:p>
            <a:endParaRPr lang="en-US"/>
          </a:p>
        </p:txBody>
      </p:sp>
      <p:pic>
        <p:nvPicPr>
          <p:cNvPr id="5" name="Picture 2" descr="https://upload.wikimedia.org/wikipedia/en/thumb/1/15/Logo_D3.svg/1079px-Logo_D3.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4397" y="4173966"/>
            <a:ext cx="1541624" cy="146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0314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dirty="0"/>
          </a:p>
        </p:txBody>
      </p:sp>
      <p:sp>
        <p:nvSpPr>
          <p:cNvPr id="4" name="Text Placeholder 3"/>
          <p:cNvSpPr>
            <a:spLocks noGrp="1"/>
          </p:cNvSpPr>
          <p:nvPr>
            <p:ph type="body" idx="2"/>
          </p:nvPr>
        </p:nvSpPr>
        <p:spPr/>
        <p:txBody>
          <a:bodyPr/>
          <a:lstStyle/>
          <a:p>
            <a:endParaRPr lang="en-US"/>
          </a:p>
        </p:txBody>
      </p:sp>
      <p:pic>
        <p:nvPicPr>
          <p:cNvPr id="5" name="demo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05613"/>
          </a:xfrm>
          <a:prstGeom prst="rect">
            <a:avLst/>
          </a:prstGeom>
        </p:spPr>
      </p:pic>
    </p:spTree>
    <p:extLst>
      <p:ext uri="{BB962C8B-B14F-4D97-AF65-F5344CB8AC3E}">
        <p14:creationId xmlns:p14="http://schemas.microsoft.com/office/powerpoint/2010/main" val="3431033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a:t>
            </a:r>
            <a:endParaRPr lang="en-US" dirty="0"/>
          </a:p>
        </p:txBody>
      </p:sp>
      <p:sp>
        <p:nvSpPr>
          <p:cNvPr id="4" name="Text Placeholder 3"/>
          <p:cNvSpPr>
            <a:spLocks noGrp="1"/>
          </p:cNvSpPr>
          <p:nvPr>
            <p:ph type="body" idx="2"/>
          </p:nvPr>
        </p:nvSpPr>
        <p:spPr/>
        <p:txBody>
          <a:bodyPr/>
          <a:lstStyle/>
          <a:p>
            <a:endParaRPr lang="en-US"/>
          </a:p>
        </p:txBody>
      </p:sp>
      <p:pic>
        <p:nvPicPr>
          <p:cNvPr id="6" name="Picture 2" descr="https://upload.wikimedia.org/wikipedia/en/thumb/1/15/Logo_D3.svg/1079px-Logo_D3.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382" y="3822954"/>
            <a:ext cx="154162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0999" y="1496925"/>
            <a:ext cx="2103120" cy="1463040"/>
          </a:xfrm>
          <a:prstGeom prst="rect">
            <a:avLst/>
          </a:prstGeom>
        </p:spPr>
      </p:pic>
      <p:pic>
        <p:nvPicPr>
          <p:cNvPr id="2050" name="Picture 2" descr="https://raw.githubusercontent.com/ServiceStack/Assets/master/img/livedemos/techstacks/influxdb-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683" y="4116324"/>
            <a:ext cx="38100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jsitech.com/wp-content/uploads/2015/11/docker-logo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3361" y="3457194"/>
            <a:ext cx="219456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izenda.com/wp-content/uploads/2014/10/IzendaWebLogo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382" y="1131165"/>
            <a:ext cx="5793636" cy="21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147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Polymer: Not A </a:t>
            </a:r>
            <a:r>
              <a:rPr lang="en-US" dirty="0"/>
              <a:t>F</a:t>
            </a:r>
            <a:r>
              <a:rPr lang="en-US" dirty="0" smtClean="0"/>
              <a:t>ramework</a:t>
            </a:r>
            <a:endParaRPr lang="en-US" dirty="0"/>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smtClean="0"/>
              <a:t>Google Polymer is a high-level sugar libraries that build upon the W3 Web Components.</a:t>
            </a:r>
          </a:p>
          <a:p>
            <a:pPr marL="457200" indent="-457200">
              <a:buFont typeface="Arial" panose="020B0604020202020204" pitchFamily="34" charset="0"/>
              <a:buChar char="•"/>
            </a:pPr>
            <a:r>
              <a:rPr lang="en-US" dirty="0" smtClean="0"/>
              <a:t>Polymer library allows programmers to make the most of Web Components for extending HTML and componentizing web apps</a:t>
            </a:r>
            <a:r>
              <a:rPr lang="en-US" dirty="0"/>
              <a:t>.</a:t>
            </a:r>
            <a:endParaRPr lang="en-US" dirty="0" smtClean="0"/>
          </a:p>
        </p:txBody>
      </p:sp>
      <p:sp>
        <p:nvSpPr>
          <p:cNvPr id="4" name="Text Placeholder 3"/>
          <p:cNvSpPr>
            <a:spLocks noGrp="1"/>
          </p:cNvSpPr>
          <p:nvPr>
            <p:ph type="body" idx="2"/>
          </p:nvPr>
        </p:nvSpPr>
        <p:spPr/>
        <p:txBody>
          <a:bodyPr/>
          <a:lstStyle/>
          <a:p>
            <a:endParaRPr lang="en-US"/>
          </a:p>
        </p:txBody>
      </p:sp>
      <p:graphicFrame>
        <p:nvGraphicFramePr>
          <p:cNvPr id="6" name="Diagram 5"/>
          <p:cNvGraphicFramePr/>
          <p:nvPr>
            <p:extLst>
              <p:ext uri="{D42A27DB-BD31-4B8C-83A1-F6EECF244321}">
                <p14:modId xmlns:p14="http://schemas.microsoft.com/office/powerpoint/2010/main" val="2660314020"/>
              </p:ext>
            </p:extLst>
          </p:nvPr>
        </p:nvGraphicFramePr>
        <p:xfrm>
          <a:off x="3586988" y="3055450"/>
          <a:ext cx="5018024" cy="3345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053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Polymer: Not A </a:t>
            </a:r>
            <a:r>
              <a:rPr lang="en-US" dirty="0"/>
              <a:t>F</a:t>
            </a:r>
            <a:r>
              <a:rPr lang="en-US" dirty="0" smtClean="0"/>
              <a:t>ramework</a:t>
            </a:r>
            <a:endParaRPr lang="en-US" dirty="0"/>
          </a:p>
        </p:txBody>
      </p:sp>
      <p:sp>
        <p:nvSpPr>
          <p:cNvPr id="4" name="Text Placeholder 3"/>
          <p:cNvSpPr>
            <a:spLocks noGrp="1"/>
          </p:cNvSpPr>
          <p:nvPr>
            <p:ph type="body" idx="2"/>
          </p:nvPr>
        </p:nvSpPr>
        <p:spPr/>
        <p:txBody>
          <a:bodyPr/>
          <a:lstStyle/>
          <a:p>
            <a:endParaRPr lang="en-US" dirty="0"/>
          </a:p>
        </p:txBody>
      </p:sp>
      <p:graphicFrame>
        <p:nvGraphicFramePr>
          <p:cNvPr id="8" name="Diagram 7"/>
          <p:cNvGraphicFramePr/>
          <p:nvPr>
            <p:extLst>
              <p:ext uri="{D42A27DB-BD31-4B8C-83A1-F6EECF244321}">
                <p14:modId xmlns:p14="http://schemas.microsoft.com/office/powerpoint/2010/main" val="2128714873"/>
              </p:ext>
            </p:extLst>
          </p:nvPr>
        </p:nvGraphicFramePr>
        <p:xfrm>
          <a:off x="1089497" y="1167319"/>
          <a:ext cx="10369685" cy="4971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11597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Polyfills</a:t>
            </a:r>
            <a:endParaRPr lang="en-US" dirty="0"/>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smtClean="0"/>
              <a:t>Some features used by Polymer are not yet supported natively in all </a:t>
            </a:r>
            <a:r>
              <a:rPr lang="en-US" dirty="0" err="1" smtClean="0"/>
              <a:t>browers</a:t>
            </a:r>
            <a:r>
              <a:rPr lang="en-US" dirty="0" smtClean="0"/>
              <a:t>, since Polymer is designed to leverage features baked into the web platform itself for building components.</a:t>
            </a:r>
          </a:p>
          <a:p>
            <a:pPr marL="457200" indent="-457200">
              <a:buFont typeface="Arial" panose="020B0604020202020204" pitchFamily="34" charset="0"/>
              <a:buChar char="•"/>
            </a:pPr>
            <a:r>
              <a:rPr lang="en-US" dirty="0" smtClean="0"/>
              <a:t>For broad web components support, Polymer uses the </a:t>
            </a:r>
            <a:r>
              <a:rPr lang="en-US" dirty="0" err="1" smtClean="0"/>
              <a:t>polyfills</a:t>
            </a:r>
            <a:r>
              <a:rPr lang="en-US" dirty="0" smtClean="0"/>
              <a:t> from webcomponents.org, which can provide the feature support Polymer requires.</a:t>
            </a:r>
          </a:p>
          <a:p>
            <a:pPr marL="457200" indent="-457200">
              <a:buFont typeface="Arial" panose="020B0604020202020204" pitchFamily="34" charset="0"/>
              <a:buChar char="•"/>
            </a:pPr>
            <a:r>
              <a:rPr lang="en-US" dirty="0" smtClean="0"/>
              <a:t>With </a:t>
            </a:r>
            <a:r>
              <a:rPr lang="en-US" dirty="0" err="1" smtClean="0"/>
              <a:t>polyfills</a:t>
            </a:r>
            <a:r>
              <a:rPr lang="en-US" dirty="0" smtClean="0"/>
              <a:t>, Polymer works in Chrome, Firefox IE 11+/Edge, Safari 7+, Chrome (Android) and Safari (iOS 7.1).</a:t>
            </a:r>
          </a:p>
          <a:p>
            <a:pPr marL="457200" indent="-457200">
              <a:buFont typeface="Arial" panose="020B0604020202020204" pitchFamily="34" charset="0"/>
              <a:buChar char="•"/>
            </a:pPr>
            <a:r>
              <a:rPr lang="en-US" dirty="0" smtClean="0"/>
              <a:t>Once browser support has improved, </a:t>
            </a:r>
            <a:r>
              <a:rPr lang="en-US" dirty="0" err="1" smtClean="0"/>
              <a:t>polyfills</a:t>
            </a:r>
            <a:r>
              <a:rPr lang="en-US" dirty="0" smtClean="0"/>
              <a:t> can be removed.</a:t>
            </a:r>
            <a:endParaRPr lang="en-US" dirty="0"/>
          </a:p>
        </p:txBody>
      </p:sp>
      <p:sp>
        <p:nvSpPr>
          <p:cNvPr id="4" name="Text Placeholder 3"/>
          <p:cNvSpPr>
            <a:spLocks noGrp="1"/>
          </p:cNvSpPr>
          <p:nvPr>
            <p:ph type="body" idx="2"/>
          </p:nvPr>
        </p:nvSpPr>
        <p:spPr/>
        <p:txBody>
          <a:bodyPr/>
          <a:lstStyle/>
          <a:p>
            <a:endParaRPr lang="en-US"/>
          </a:p>
        </p:txBody>
      </p:sp>
      <p:sp>
        <p:nvSpPr>
          <p:cNvPr id="5" name="TextBox 4"/>
          <p:cNvSpPr txBox="1"/>
          <p:nvPr/>
        </p:nvSpPr>
        <p:spPr>
          <a:xfrm>
            <a:off x="5814646" y="457200"/>
            <a:ext cx="5791200" cy="307777"/>
          </a:xfrm>
          <a:prstGeom prst="rect">
            <a:avLst/>
          </a:prstGeom>
          <a:noFill/>
        </p:spPr>
        <p:txBody>
          <a:bodyPr wrap="square" rtlCol="0">
            <a:spAutoFit/>
          </a:bodyPr>
          <a:lstStyle/>
          <a:p>
            <a:r>
              <a:rPr lang="en-US" dirty="0" smtClean="0">
                <a:solidFill>
                  <a:srgbClr val="FF0000"/>
                </a:solidFill>
              </a:rPr>
              <a:t>What’s in the future for Polymer</a:t>
            </a:r>
            <a:endParaRPr lang="en-US" dirty="0">
              <a:solidFill>
                <a:srgbClr val="FF0000"/>
              </a:solidFill>
            </a:endParaRPr>
          </a:p>
        </p:txBody>
      </p:sp>
    </p:spTree>
    <p:extLst>
      <p:ext uri="{BB962C8B-B14F-4D97-AF65-F5344CB8AC3E}">
        <p14:creationId xmlns:p14="http://schemas.microsoft.com/office/powerpoint/2010/main" val="4854938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Support of Web Components</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205" y="1076248"/>
            <a:ext cx="7963590" cy="5174428"/>
          </a:xfrm>
          <a:prstGeom prst="rect">
            <a:avLst/>
          </a:prstGeom>
        </p:spPr>
      </p:pic>
      <p:sp>
        <p:nvSpPr>
          <p:cNvPr id="6" name="TextBox 5"/>
          <p:cNvSpPr txBox="1"/>
          <p:nvPr/>
        </p:nvSpPr>
        <p:spPr>
          <a:xfrm>
            <a:off x="9788626" y="1076248"/>
            <a:ext cx="289169" cy="200055"/>
          </a:xfrm>
          <a:prstGeom prst="rect">
            <a:avLst/>
          </a:prstGeom>
          <a:noFill/>
        </p:spPr>
        <p:txBody>
          <a:bodyPr wrap="square" rtlCol="0">
            <a:spAutoFit/>
          </a:bodyPr>
          <a:lstStyle/>
          <a:p>
            <a:r>
              <a:rPr lang="en-US" sz="700" dirty="0" smtClean="0"/>
              <a:t>[1]</a:t>
            </a:r>
            <a:endParaRPr lang="en-US" sz="700" dirty="0"/>
          </a:p>
        </p:txBody>
      </p:sp>
    </p:spTree>
    <p:extLst>
      <p:ext uri="{BB962C8B-B14F-4D97-AF65-F5344CB8AC3E}">
        <p14:creationId xmlns:p14="http://schemas.microsoft.com/office/powerpoint/2010/main" val="35592281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smtClean="0"/>
              <a:t>Lack of documentation and guidance for Polymer</a:t>
            </a:r>
          </a:p>
          <a:p>
            <a:pPr marL="457200" indent="-457200">
              <a:buFont typeface="Arial" panose="020B0604020202020204" pitchFamily="34" charset="0"/>
              <a:buChar char="•"/>
            </a:pPr>
            <a:r>
              <a:rPr lang="en-US" dirty="0" smtClean="0"/>
              <a:t>Implement Cubism with Polymer</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37881382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252118" y="989337"/>
            <a:ext cx="7677078" cy="4936135"/>
            <a:chOff x="2247205" y="203455"/>
            <a:chExt cx="8855207" cy="5693638"/>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205" y="203455"/>
              <a:ext cx="8855207" cy="5372566"/>
            </a:xfrm>
            <a:prstGeom prst="rect">
              <a:avLst/>
            </a:prstGeom>
          </p:spPr>
        </p:pic>
        <p:sp>
          <p:nvSpPr>
            <p:cNvPr id="9" name="TextBox 8"/>
            <p:cNvSpPr txBox="1"/>
            <p:nvPr/>
          </p:nvSpPr>
          <p:spPr>
            <a:xfrm>
              <a:off x="2247205" y="5542084"/>
              <a:ext cx="8855207" cy="355009"/>
            </a:xfrm>
            <a:prstGeom prst="rect">
              <a:avLst/>
            </a:prstGeom>
            <a:noFill/>
          </p:spPr>
          <p:txBody>
            <a:bodyPr wrap="square" rtlCol="0">
              <a:spAutoFit/>
            </a:bodyPr>
            <a:lstStyle/>
            <a:p>
              <a:pPr algn="ctr"/>
              <a:r>
                <a:rPr lang="en-US" dirty="0" err="1" smtClean="0"/>
                <a:t>Heatmap</a:t>
              </a:r>
              <a:r>
                <a:rPr lang="en-US" dirty="0" smtClean="0"/>
                <a:t>: </a:t>
              </a:r>
              <a:r>
                <a:rPr lang="en-US" sz="1200" dirty="0" err="1" smtClean="0"/>
                <a:t>StockTwits</a:t>
              </a:r>
              <a:r>
                <a:rPr lang="en-US" sz="1200" dirty="0" smtClean="0"/>
                <a:t> Social </a:t>
              </a:r>
              <a:r>
                <a:rPr lang="en-US" sz="1200" dirty="0" err="1" smtClean="0"/>
                <a:t>Heatmap</a:t>
              </a:r>
              <a:r>
                <a:rPr lang="en-US" sz="1200" dirty="0" smtClean="0"/>
                <a:t> </a:t>
              </a:r>
              <a:r>
                <a:rPr lang="en-US" sz="1200" baseline="30000" dirty="0" smtClean="0"/>
                <a:t>[2]</a:t>
              </a:r>
              <a:endParaRPr lang="en-US" sz="1200" baseline="30000" dirty="0"/>
            </a:p>
          </p:txBody>
        </p:sp>
      </p:grpSp>
      <p:grpSp>
        <p:nvGrpSpPr>
          <p:cNvPr id="18" name="Group 17"/>
          <p:cNvGrpSpPr/>
          <p:nvPr/>
        </p:nvGrpSpPr>
        <p:grpSpPr>
          <a:xfrm>
            <a:off x="2234289" y="1367758"/>
            <a:ext cx="7664209" cy="4202440"/>
            <a:chOff x="2039815" y="415458"/>
            <a:chExt cx="7268308" cy="398536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815" y="415458"/>
              <a:ext cx="7247248" cy="3703641"/>
            </a:xfrm>
            <a:prstGeom prst="rect">
              <a:avLst/>
            </a:prstGeom>
          </p:spPr>
        </p:pic>
        <p:sp>
          <p:nvSpPr>
            <p:cNvPr id="17" name="TextBox 16"/>
            <p:cNvSpPr txBox="1"/>
            <p:nvPr/>
          </p:nvSpPr>
          <p:spPr>
            <a:xfrm>
              <a:off x="2071077" y="4108939"/>
              <a:ext cx="7237046" cy="291879"/>
            </a:xfrm>
            <a:prstGeom prst="rect">
              <a:avLst/>
            </a:prstGeom>
            <a:noFill/>
          </p:spPr>
          <p:txBody>
            <a:bodyPr wrap="square" rtlCol="0">
              <a:spAutoFit/>
            </a:bodyPr>
            <a:lstStyle/>
            <a:p>
              <a:r>
                <a:rPr lang="en-US" dirty="0" smtClean="0"/>
                <a:t>Area Chart: Loading Time Across Releases of A Hypothetical Web Application </a:t>
              </a:r>
              <a:r>
                <a:rPr lang="en-US" baseline="30000" dirty="0" smtClean="0"/>
                <a:t>[4]</a:t>
              </a:r>
              <a:endParaRPr lang="en-US" baseline="30000" dirty="0"/>
            </a:p>
          </p:txBody>
        </p:sp>
      </p:grpSp>
      <p:sp>
        <p:nvSpPr>
          <p:cNvPr id="2" name="Title 1"/>
          <p:cNvSpPr>
            <a:spLocks noGrp="1"/>
          </p:cNvSpPr>
          <p:nvPr>
            <p:ph type="title"/>
          </p:nvPr>
        </p:nvSpPr>
        <p:spPr/>
        <p:txBody>
          <a:bodyPr/>
          <a:lstStyle/>
          <a:p>
            <a:r>
              <a:rPr lang="en-US" dirty="0" smtClean="0"/>
              <a:t>Visualization Candidates</a:t>
            </a:r>
            <a:endParaRPr lang="en-US" dirty="0"/>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53169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10"/>
                                        </p:tgtEl>
                                      </p:cBhvr>
                                      <p:by x="60000" y="60000"/>
                                    </p:animScale>
                                  </p:childTnLst>
                                </p:cTn>
                              </p:par>
                              <p:par>
                                <p:cTn id="12" presetID="42" presetClass="path" presetSubtype="0" accel="50000" decel="50000" fill="hold" nodeType="withEffect">
                                  <p:stCondLst>
                                    <p:cond delay="0"/>
                                  </p:stCondLst>
                                  <p:childTnLst>
                                    <p:animMotion origin="layout" path="M 6.25E-7 3.33333E-6 L -0.22109 -0.14375 " pathEditMode="relative" rAng="0" ptsTypes="AA">
                                      <p:cBhvr>
                                        <p:cTn id="13" dur="2000" fill="hold"/>
                                        <p:tgtEl>
                                          <p:spTgt spid="10"/>
                                        </p:tgtEl>
                                        <p:attrNameLst>
                                          <p:attrName>ppt_x</p:attrName>
                                          <p:attrName>ppt_y</p:attrName>
                                        </p:attrNameLst>
                                      </p:cBhvr>
                                      <p:rCtr x="-11055" y="-7199"/>
                                    </p:animMotion>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2000" fill="hold"/>
                                        <p:tgtEl>
                                          <p:spTgt spid="18"/>
                                        </p:tgtEl>
                                      </p:cBhvr>
                                      <p:by x="60000" y="60000"/>
                                    </p:animScale>
                                  </p:childTnLst>
                                </p:cTn>
                              </p:par>
                              <p:par>
                                <p:cTn id="22" presetID="42" presetClass="path" presetSubtype="0" accel="50000" decel="50000" fill="hold" nodeType="withEffect">
                                  <p:stCondLst>
                                    <p:cond delay="0"/>
                                  </p:stCondLst>
                                  <p:childTnLst>
                                    <p:animMotion origin="layout" path="M 3.95833E-6 2.96296E-6 L 0.18372 0.22754 " pathEditMode="relative" rAng="0" ptsTypes="AA">
                                      <p:cBhvr>
                                        <p:cTn id="23" dur="2000" fill="hold"/>
                                        <p:tgtEl>
                                          <p:spTgt spid="18"/>
                                        </p:tgtEl>
                                        <p:attrNameLst>
                                          <p:attrName>ppt_x</p:attrName>
                                          <p:attrName>ppt_y</p:attrName>
                                        </p:attrNameLst>
                                      </p:cBhvr>
                                      <p:rCtr x="9180" y="1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smtClean="0"/>
              <a:t>Introduction to Nimbus</a:t>
            </a:r>
          </a:p>
          <a:p>
            <a:pPr marL="457200" indent="-457200">
              <a:buFont typeface="Arial" panose="020B0604020202020204" pitchFamily="34" charset="0"/>
              <a:buChar char="•"/>
            </a:pPr>
            <a:r>
              <a:rPr lang="en-US" dirty="0" smtClean="0"/>
              <a:t>Project Objective</a:t>
            </a:r>
          </a:p>
          <a:p>
            <a:pPr marL="457200" indent="-457200">
              <a:buFont typeface="Arial" panose="020B0604020202020204" pitchFamily="34" charset="0"/>
              <a:buChar char="•"/>
            </a:pPr>
            <a:r>
              <a:rPr lang="en-US" dirty="0" smtClean="0"/>
              <a:t>Implementation of Cubism Chart</a:t>
            </a:r>
          </a:p>
          <a:p>
            <a:pPr marL="457200" indent="-457200">
              <a:buFont typeface="Arial" panose="020B0604020202020204" pitchFamily="34" charset="0"/>
              <a:buChar char="•"/>
            </a:pPr>
            <a:r>
              <a:rPr lang="en-US" dirty="0" smtClean="0"/>
              <a:t>Architecture and flowchart</a:t>
            </a:r>
          </a:p>
          <a:p>
            <a:pPr marL="457200" indent="-457200">
              <a:buFont typeface="Arial" panose="020B0604020202020204" pitchFamily="34" charset="0"/>
              <a:buChar char="•"/>
            </a:pPr>
            <a:r>
              <a:rPr lang="en-US" dirty="0" smtClean="0"/>
              <a:t>Demo and Usability</a:t>
            </a:r>
          </a:p>
        </p:txBody>
      </p:sp>
      <p:sp>
        <p:nvSpPr>
          <p:cNvPr id="4" name="Text Placeholder 3"/>
          <p:cNvSpPr>
            <a:spLocks noGrp="1"/>
          </p:cNvSpPr>
          <p:nvPr>
            <p:ph type="body" idx="2"/>
          </p:nvPr>
        </p:nvSpPr>
        <p:spPr/>
        <p:txBody>
          <a:bodyPr/>
          <a:lstStyle/>
          <a:p>
            <a:endParaRPr lang="en-US"/>
          </a:p>
        </p:txBody>
      </p:sp>
      <p:pic>
        <p:nvPicPr>
          <p:cNvPr id="1026" name="Picture 2" descr="https://upload.wikimedia.org/wikipedia/en/thumb/1/15/Logo_D3.svg/1079px-Logo_D3.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9112" y="761400"/>
            <a:ext cx="154162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7452042" y="2636004"/>
            <a:ext cx="2657475" cy="10191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9219" y="4066743"/>
            <a:ext cx="2103120" cy="1463040"/>
          </a:xfrm>
          <a:prstGeom prst="rect">
            <a:avLst/>
          </a:prstGeom>
        </p:spPr>
      </p:pic>
    </p:spTree>
    <p:extLst>
      <p:ext uri="{BB962C8B-B14F-4D97-AF65-F5344CB8AC3E}">
        <p14:creationId xmlns:p14="http://schemas.microsoft.com/office/powerpoint/2010/main" val="14774306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530224" y="2108309"/>
            <a:ext cx="2543170" cy="2540151"/>
            <a:chOff x="488282" y="1726472"/>
            <a:chExt cx="2543170" cy="2540151"/>
          </a:xfrm>
        </p:grpSpPr>
        <p:sp>
          <p:nvSpPr>
            <p:cNvPr id="16" name="Rounded Rectangle 15"/>
            <p:cNvSpPr/>
            <p:nvPr/>
          </p:nvSpPr>
          <p:spPr>
            <a:xfrm>
              <a:off x="488282" y="1726472"/>
              <a:ext cx="2543170" cy="25401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pic>
          <p:nvPicPr>
            <p:cNvPr id="25" name="Picture 4" descr="https://www.jsitech.com/wp-content/uploads/2015/11/docker-log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79" y="1893083"/>
              <a:ext cx="1040376" cy="104037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smtClean="0"/>
              <a:t>Functional Flowchart</a:t>
            </a:r>
            <a:endParaRPr lang="en-US" dirty="0"/>
          </a:p>
        </p:txBody>
      </p:sp>
      <p:sp>
        <p:nvSpPr>
          <p:cNvPr id="4" name="Text Placeholder 3"/>
          <p:cNvSpPr>
            <a:spLocks noGrp="1"/>
          </p:cNvSpPr>
          <p:nvPr>
            <p:ph type="body" idx="2"/>
          </p:nvPr>
        </p:nvSpPr>
        <p:spPr/>
        <p:txBody>
          <a:bodyPr/>
          <a:lstStyle/>
          <a:p>
            <a:endParaRPr lang="en-US"/>
          </a:p>
        </p:txBody>
      </p:sp>
      <p:sp>
        <p:nvSpPr>
          <p:cNvPr id="5" name="Rounded Rectangle 4"/>
          <p:cNvSpPr/>
          <p:nvPr/>
        </p:nvSpPr>
        <p:spPr>
          <a:xfrm>
            <a:off x="6942063" y="1924504"/>
            <a:ext cx="1737360" cy="685800"/>
          </a:xfrm>
          <a:prstGeom prst="roundRect">
            <a:avLst/>
          </a:prstGeom>
          <a:solidFill>
            <a:srgbClr val="00B7D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Cubism dashboard</a:t>
            </a:r>
            <a:endParaRPr lang="en-US" sz="2400" dirty="0"/>
          </a:p>
        </p:txBody>
      </p:sp>
      <p:sp>
        <p:nvSpPr>
          <p:cNvPr id="6" name="Rounded Rectangle 5"/>
          <p:cNvSpPr/>
          <p:nvPr/>
        </p:nvSpPr>
        <p:spPr>
          <a:xfrm>
            <a:off x="6942063" y="3379442"/>
            <a:ext cx="1737360" cy="687754"/>
          </a:xfrm>
          <a:prstGeom prst="roundRect">
            <a:avLst/>
          </a:prstGeom>
          <a:solidFill>
            <a:srgbClr val="00B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Checkbox list</a:t>
            </a:r>
            <a:endParaRPr lang="en-US" sz="2400" dirty="0"/>
          </a:p>
        </p:txBody>
      </p:sp>
      <p:sp>
        <p:nvSpPr>
          <p:cNvPr id="7" name="Rounded Rectangle 6"/>
          <p:cNvSpPr/>
          <p:nvPr/>
        </p:nvSpPr>
        <p:spPr>
          <a:xfrm>
            <a:off x="3677584" y="1931043"/>
            <a:ext cx="1737360" cy="68775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t>InfluxDB</a:t>
            </a:r>
            <a:r>
              <a:rPr lang="en-US" sz="2400" dirty="0"/>
              <a:t> </a:t>
            </a:r>
            <a:r>
              <a:rPr lang="en-US" sz="2400" dirty="0" smtClean="0"/>
              <a:t>connection</a:t>
            </a:r>
            <a:endParaRPr lang="en-US" sz="2400" dirty="0"/>
          </a:p>
        </p:txBody>
      </p:sp>
      <p:sp>
        <p:nvSpPr>
          <p:cNvPr id="9" name="Rounded Rectangle 8"/>
          <p:cNvSpPr/>
          <p:nvPr/>
        </p:nvSpPr>
        <p:spPr>
          <a:xfrm>
            <a:off x="3677584" y="4871499"/>
            <a:ext cx="1737360" cy="68775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t>InfluxDB</a:t>
            </a:r>
            <a:r>
              <a:rPr lang="en-US" sz="2400" dirty="0" smtClean="0"/>
              <a:t> query</a:t>
            </a:r>
            <a:endParaRPr lang="en-US" sz="2400" dirty="0"/>
          </a:p>
        </p:txBody>
      </p:sp>
      <p:sp>
        <p:nvSpPr>
          <p:cNvPr id="10" name="Rounded Rectangle 9"/>
          <p:cNvSpPr/>
          <p:nvPr/>
        </p:nvSpPr>
        <p:spPr>
          <a:xfrm>
            <a:off x="3677584" y="3391565"/>
            <a:ext cx="1737360" cy="68775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t>InfluxDB</a:t>
            </a:r>
            <a:r>
              <a:rPr lang="en-US" sz="2400" dirty="0" smtClean="0"/>
              <a:t> filter</a:t>
            </a:r>
            <a:endParaRPr lang="en-US" sz="2400" dirty="0"/>
          </a:p>
        </p:txBody>
      </p:sp>
      <p:sp>
        <p:nvSpPr>
          <p:cNvPr id="11" name="Rounded Rectangle 10"/>
          <p:cNvSpPr/>
          <p:nvPr/>
        </p:nvSpPr>
        <p:spPr>
          <a:xfrm>
            <a:off x="9728333" y="3379442"/>
            <a:ext cx="1737360" cy="6877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Cubism charts</a:t>
            </a:r>
            <a:endParaRPr lang="en-US" sz="2400" dirty="0"/>
          </a:p>
        </p:txBody>
      </p:sp>
      <p:cxnSp>
        <p:nvCxnSpPr>
          <p:cNvPr id="13" name="Straight Arrow Connector 12"/>
          <p:cNvCxnSpPr>
            <a:stCxn id="5" idx="3"/>
            <a:endCxn id="11" idx="0"/>
          </p:cNvCxnSpPr>
          <p:nvPr/>
        </p:nvCxnSpPr>
        <p:spPr>
          <a:xfrm>
            <a:off x="8679423" y="2267404"/>
            <a:ext cx="1917590" cy="1112038"/>
          </a:xfrm>
          <a:prstGeom prst="straightConnector1">
            <a:avLst/>
          </a:prstGeom>
          <a:ln w="25400">
            <a:solidFill>
              <a:srgbClr val="00869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0"/>
          </p:cNvCxnSpPr>
          <p:nvPr/>
        </p:nvCxnSpPr>
        <p:spPr>
          <a:xfrm flipV="1">
            <a:off x="7810743" y="2607522"/>
            <a:ext cx="0" cy="771920"/>
          </a:xfrm>
          <a:prstGeom prst="straightConnector1">
            <a:avLst/>
          </a:prstGeom>
          <a:ln w="25400">
            <a:solidFill>
              <a:srgbClr val="00869B"/>
            </a:solidFill>
            <a:headEnd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33" name="Straight Arrow Connector 32"/>
          <p:cNvCxnSpPr>
            <a:stCxn id="5" idx="2"/>
            <a:endCxn id="10" idx="3"/>
          </p:cNvCxnSpPr>
          <p:nvPr/>
        </p:nvCxnSpPr>
        <p:spPr>
          <a:xfrm flipH="1">
            <a:off x="5414944" y="2610304"/>
            <a:ext cx="2395799" cy="1125138"/>
          </a:xfrm>
          <a:prstGeom prst="straightConnector1">
            <a:avLst/>
          </a:prstGeom>
          <a:ln w="25400">
            <a:solidFill>
              <a:srgbClr val="00869B"/>
            </a:solidFill>
            <a:headEnd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41" name="Straight Arrow Connector 40"/>
          <p:cNvCxnSpPr>
            <a:stCxn id="10" idx="3"/>
            <a:endCxn id="6" idx="1"/>
          </p:cNvCxnSpPr>
          <p:nvPr/>
        </p:nvCxnSpPr>
        <p:spPr>
          <a:xfrm flipV="1">
            <a:off x="5414944" y="3723319"/>
            <a:ext cx="1527119" cy="12123"/>
          </a:xfrm>
          <a:prstGeom prst="straightConnector1">
            <a:avLst/>
          </a:prstGeom>
          <a:ln w="25400">
            <a:solidFill>
              <a:srgbClr val="00869B"/>
            </a:solidFill>
            <a:tailEnd type="triangle" w="lg" len="lg"/>
          </a:ln>
        </p:spPr>
        <p:style>
          <a:lnRef idx="1">
            <a:schemeClr val="accent2"/>
          </a:lnRef>
          <a:fillRef idx="0">
            <a:schemeClr val="accent2"/>
          </a:fillRef>
          <a:effectRef idx="0">
            <a:schemeClr val="accent2"/>
          </a:effectRef>
          <a:fontRef idx="minor">
            <a:schemeClr val="tx1"/>
          </a:fontRef>
        </p:style>
      </p:cxnSp>
      <p:sp>
        <p:nvSpPr>
          <p:cNvPr id="3" name="Rectangle 2"/>
          <p:cNvSpPr/>
          <p:nvPr/>
        </p:nvSpPr>
        <p:spPr>
          <a:xfrm>
            <a:off x="312614" y="1225898"/>
            <a:ext cx="5538596" cy="47137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ln w="0"/>
                <a:solidFill>
                  <a:schemeClr val="tx1"/>
                </a:solidFill>
                <a:effectLst>
                  <a:outerShdw blurRad="38100" dist="19050" dir="2700000" algn="tl" rotWithShape="0">
                    <a:schemeClr val="dk1">
                      <a:alpha val="40000"/>
                    </a:schemeClr>
                  </a:outerShdw>
                </a:effectLst>
              </a:rPr>
              <a:t>Backend</a:t>
            </a:r>
            <a:endParaRPr lang="en-US" sz="2000" dirty="0">
              <a:solidFill>
                <a:schemeClr val="bg2"/>
              </a:solidFill>
            </a:endParaRPr>
          </a:p>
        </p:txBody>
      </p:sp>
      <p:sp>
        <p:nvSpPr>
          <p:cNvPr id="12" name="Rectangle 11"/>
          <p:cNvSpPr/>
          <p:nvPr/>
        </p:nvSpPr>
        <p:spPr>
          <a:xfrm>
            <a:off x="6530411" y="1225898"/>
            <a:ext cx="5073571" cy="4714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ln w="0"/>
                <a:solidFill>
                  <a:schemeClr val="accent1"/>
                </a:solidFill>
                <a:effectLst>
                  <a:outerShdw blurRad="38100" dist="25400" dir="5400000" algn="ctr" rotWithShape="0">
                    <a:srgbClr val="6E747A">
                      <a:alpha val="43000"/>
                    </a:srgbClr>
                  </a:outerShdw>
                </a:effectLst>
              </a:rPr>
              <a:t>Frontend</a:t>
            </a:r>
            <a:endParaRPr lang="en-US" sz="2000" dirty="0">
              <a:solidFill>
                <a:schemeClr val="accent5">
                  <a:lumMod val="50000"/>
                </a:schemeClr>
              </a:solidFill>
            </a:endParaRPr>
          </a:p>
        </p:txBody>
      </p:sp>
      <p:cxnSp>
        <p:nvCxnSpPr>
          <p:cNvPr id="21" name="Straight Arrow Connector 20"/>
          <p:cNvCxnSpPr>
            <a:stCxn id="11" idx="2"/>
            <a:endCxn id="9" idx="3"/>
          </p:cNvCxnSpPr>
          <p:nvPr/>
        </p:nvCxnSpPr>
        <p:spPr>
          <a:xfrm flipH="1">
            <a:off x="5414944" y="4067196"/>
            <a:ext cx="5182069" cy="1148180"/>
          </a:xfrm>
          <a:prstGeom prst="straightConnector1">
            <a:avLst/>
          </a:prstGeom>
          <a:ln w="25400">
            <a:solidFill>
              <a:srgbClr val="00869B"/>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1"/>
            <a:endCxn id="18" idx="0"/>
          </p:cNvCxnSpPr>
          <p:nvPr/>
        </p:nvCxnSpPr>
        <p:spPr>
          <a:xfrm flipH="1">
            <a:off x="1801810" y="2274920"/>
            <a:ext cx="1875774" cy="1074772"/>
          </a:xfrm>
          <a:prstGeom prst="straightConnector1">
            <a:avLst/>
          </a:prstGeom>
          <a:ln w="25400">
            <a:solidFill>
              <a:srgbClr val="00869B"/>
            </a:solidFill>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34" name="Straight Arrow Connector 33"/>
          <p:cNvCxnSpPr>
            <a:stCxn id="9" idx="1"/>
          </p:cNvCxnSpPr>
          <p:nvPr/>
        </p:nvCxnSpPr>
        <p:spPr>
          <a:xfrm flipH="1" flipV="1">
            <a:off x="1801810" y="4079319"/>
            <a:ext cx="1875774" cy="1136057"/>
          </a:xfrm>
          <a:prstGeom prst="straightConnector1">
            <a:avLst/>
          </a:prstGeom>
          <a:ln w="25400">
            <a:solidFill>
              <a:srgbClr val="00869B"/>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a:stCxn id="10" idx="2"/>
            <a:endCxn id="9" idx="0"/>
          </p:cNvCxnSpPr>
          <p:nvPr/>
        </p:nvCxnSpPr>
        <p:spPr>
          <a:xfrm>
            <a:off x="4546264" y="4079319"/>
            <a:ext cx="0" cy="792180"/>
          </a:xfrm>
          <a:prstGeom prst="straightConnector1">
            <a:avLst/>
          </a:prstGeom>
          <a:ln w="25400">
            <a:solidFill>
              <a:srgbClr val="00869B"/>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a:stCxn id="7" idx="3"/>
            <a:endCxn id="5" idx="1"/>
          </p:cNvCxnSpPr>
          <p:nvPr/>
        </p:nvCxnSpPr>
        <p:spPr>
          <a:xfrm flipV="1">
            <a:off x="5414944" y="2267404"/>
            <a:ext cx="1527119" cy="7516"/>
          </a:xfrm>
          <a:prstGeom prst="straightConnector1">
            <a:avLst/>
          </a:prstGeom>
          <a:ln w="25400">
            <a:solidFill>
              <a:srgbClr val="00869B"/>
            </a:solidFill>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26" name="Group 25"/>
          <p:cNvGrpSpPr/>
          <p:nvPr/>
        </p:nvGrpSpPr>
        <p:grpSpPr>
          <a:xfrm>
            <a:off x="605237" y="3349692"/>
            <a:ext cx="2393146" cy="688618"/>
            <a:chOff x="563295" y="2967855"/>
            <a:chExt cx="2393146" cy="688618"/>
          </a:xfrm>
          <a:solidFill>
            <a:schemeClr val="accent2">
              <a:lumMod val="40000"/>
              <a:lumOff val="60000"/>
            </a:schemeClr>
          </a:solidFill>
        </p:grpSpPr>
        <p:sp>
          <p:nvSpPr>
            <p:cNvPr id="18" name="Rounded Rectangle 17"/>
            <p:cNvSpPr/>
            <p:nvPr/>
          </p:nvSpPr>
          <p:spPr>
            <a:xfrm>
              <a:off x="563295" y="2967855"/>
              <a:ext cx="2393146" cy="688618"/>
            </a:xfrm>
            <a:prstGeom prst="round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24" name="Picture 2" descr="https://raw.githubusercontent.com/ServiceStack/Assets/master/img/livedemos/techstacks/influxdb-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38" y="3073058"/>
              <a:ext cx="2144765" cy="493296"/>
            </a:xfrm>
            <a:prstGeom prst="rect">
              <a:avLst/>
            </a:prstGeom>
            <a:grpFill/>
            <a:ln>
              <a:noFill/>
            </a:ln>
            <a:extLst/>
          </p:spPr>
        </p:pic>
      </p:grpSp>
    </p:spTree>
    <p:extLst>
      <p:ext uri="{BB962C8B-B14F-4D97-AF65-F5344CB8AC3E}">
        <p14:creationId xmlns:p14="http://schemas.microsoft.com/office/powerpoint/2010/main" val="130173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par>
                          <p:cTn id="22" fill="hold">
                            <p:stCondLst>
                              <p:cond delay="500"/>
                            </p:stCondLst>
                            <p:childTnLst>
                              <p:par>
                                <p:cTn id="23" presetID="10" presetClass="entr" presetSubtype="0" fill="hold" nodeType="afterEffect">
                                  <p:stCondLst>
                                    <p:cond delay="50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5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Cubism</a:t>
            </a:r>
            <a:endParaRPr lang="en-US" dirty="0"/>
          </a:p>
        </p:txBody>
      </p:sp>
      <p:sp>
        <p:nvSpPr>
          <p:cNvPr id="3" name="Text Placeholder 2"/>
          <p:cNvSpPr>
            <a:spLocks noGrp="1"/>
          </p:cNvSpPr>
          <p:nvPr>
            <p:ph type="body" idx="1"/>
          </p:nvPr>
        </p:nvSpPr>
        <p:spPr/>
        <p:txBody>
          <a:bodyPr/>
          <a:lstStyle/>
          <a:p>
            <a:r>
              <a:rPr lang="en-US" dirty="0" err="1">
                <a:solidFill>
                  <a:schemeClr val="accent1"/>
                </a:solidFill>
              </a:rPr>
              <a:t>v</a:t>
            </a:r>
            <a:r>
              <a:rPr lang="en-US" dirty="0" err="1" smtClean="0">
                <a:solidFill>
                  <a:schemeClr val="accent1"/>
                </a:solidFill>
              </a:rPr>
              <a:t>ar</a:t>
            </a:r>
            <a:r>
              <a:rPr lang="en-US" dirty="0" smtClean="0">
                <a:solidFill>
                  <a:schemeClr val="accent1"/>
                </a:solidFill>
              </a:rPr>
              <a:t> context = </a:t>
            </a:r>
            <a:r>
              <a:rPr lang="en-US" dirty="0" err="1" smtClean="0">
                <a:solidFill>
                  <a:schemeClr val="accent1"/>
                </a:solidFill>
              </a:rPr>
              <a:t>cubism.context</a:t>
            </a:r>
            <a:r>
              <a:rPr lang="en-US" dirty="0" smtClean="0">
                <a:solidFill>
                  <a:schemeClr val="accent1"/>
                </a:solidFill>
              </a:rPr>
              <a:t>()</a:t>
            </a:r>
          </a:p>
          <a:p>
            <a:r>
              <a:rPr lang="en-US" dirty="0">
                <a:solidFill>
                  <a:schemeClr val="accent1"/>
                </a:solidFill>
              </a:rPr>
              <a:t>	</a:t>
            </a:r>
            <a:r>
              <a:rPr lang="en-US" dirty="0" smtClean="0">
                <a:solidFill>
                  <a:schemeClr val="accent1"/>
                </a:solidFill>
              </a:rPr>
              <a:t>		.step(1e3)</a:t>
            </a:r>
          </a:p>
          <a:p>
            <a:r>
              <a:rPr lang="en-US" dirty="0">
                <a:solidFill>
                  <a:schemeClr val="accent1"/>
                </a:solidFill>
              </a:rPr>
              <a:t>	</a:t>
            </a:r>
            <a:r>
              <a:rPr lang="en-US" dirty="0" smtClean="0">
                <a:solidFill>
                  <a:schemeClr val="accent1"/>
                </a:solidFill>
              </a:rPr>
              <a:t>		.size(1440);</a:t>
            </a:r>
          </a:p>
          <a:p>
            <a:r>
              <a:rPr lang="en-US" sz="2400" dirty="0" err="1" smtClean="0"/>
              <a:t>cubism.context</a:t>
            </a:r>
            <a:r>
              <a:rPr lang="en-US" sz="2400" dirty="0" smtClean="0"/>
              <a:t> – Keep track of the metric resolution and the number of metric values to fetch and display. Contexts are the root object of any Cubism dashboard.</a:t>
            </a:r>
          </a:p>
          <a:p>
            <a:r>
              <a:rPr lang="en-US" sz="2400" dirty="0" smtClean="0"/>
              <a:t>step – The metric resolution in milliseconds.</a:t>
            </a:r>
          </a:p>
          <a:p>
            <a:r>
              <a:rPr lang="en-US" sz="2400" dirty="0"/>
              <a:t>s</a:t>
            </a:r>
            <a:r>
              <a:rPr lang="en-US" sz="2400" dirty="0" smtClean="0"/>
              <a:t>ize – The number of values.</a:t>
            </a:r>
          </a:p>
          <a:p>
            <a:r>
              <a:rPr lang="en-US" sz="2400" dirty="0" err="1" smtClean="0"/>
              <a:t>serverDelay</a:t>
            </a:r>
            <a:r>
              <a:rPr lang="en-US" sz="2400" dirty="0" smtClean="0"/>
              <a:t> – The </a:t>
            </a:r>
            <a:r>
              <a:rPr lang="en-US" sz="2400" dirty="0"/>
              <a:t>amount of time the context waits for the server to compute or collect metrics</a:t>
            </a:r>
            <a:r>
              <a:rPr lang="en-US" sz="2400" dirty="0" smtClean="0"/>
              <a:t>.</a:t>
            </a:r>
          </a:p>
          <a:p>
            <a:r>
              <a:rPr lang="en-US" sz="2400" dirty="0" err="1" smtClean="0"/>
              <a:t>clientDelay</a:t>
            </a:r>
            <a:r>
              <a:rPr lang="en-US" sz="2400" dirty="0" smtClean="0"/>
              <a:t> – The </a:t>
            </a:r>
            <a:r>
              <a:rPr lang="en-US" sz="2400" dirty="0"/>
              <a:t>amount of additional time the context waits to fetch metrics from the server</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37710680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Cubism</a:t>
            </a:r>
            <a:endParaRPr lang="en-US" dirty="0"/>
          </a:p>
        </p:txBody>
      </p:sp>
      <p:sp>
        <p:nvSpPr>
          <p:cNvPr id="3" name="Text Placeholder 2"/>
          <p:cNvSpPr>
            <a:spLocks noGrp="1"/>
          </p:cNvSpPr>
          <p:nvPr>
            <p:ph type="body" idx="1"/>
          </p:nvPr>
        </p:nvSpPr>
        <p:spPr/>
        <p:txBody>
          <a:bodyPr/>
          <a:lstStyle/>
          <a:p>
            <a:r>
              <a:rPr lang="en-US" sz="2000" dirty="0" err="1" smtClean="0">
                <a:solidFill>
                  <a:schemeClr val="accent1"/>
                </a:solidFill>
              </a:rPr>
              <a:t>context.metric</a:t>
            </a:r>
            <a:r>
              <a:rPr lang="en-US" sz="2000" dirty="0" smtClean="0">
                <a:solidFill>
                  <a:schemeClr val="accent1"/>
                </a:solidFill>
              </a:rPr>
              <a:t>(request)</a:t>
            </a:r>
          </a:p>
          <a:p>
            <a:r>
              <a:rPr lang="en-US" sz="2000" dirty="0" err="1" smtClean="0">
                <a:solidFill>
                  <a:schemeClr val="bg2"/>
                </a:solidFill>
              </a:rPr>
              <a:t>context.metric</a:t>
            </a:r>
            <a:r>
              <a:rPr lang="en-US" sz="2000" dirty="0" smtClean="0">
                <a:solidFill>
                  <a:schemeClr val="bg2"/>
                </a:solidFill>
              </a:rPr>
              <a:t> – returns a new metric using the specified request function. This method can be used to define a new data source. Cubism has built-in </a:t>
            </a:r>
            <a:r>
              <a:rPr lang="en-US" sz="2000" dirty="0" err="1" smtClean="0">
                <a:solidFill>
                  <a:schemeClr val="bg2"/>
                </a:solidFill>
              </a:rPr>
              <a:t>datasource</a:t>
            </a:r>
            <a:r>
              <a:rPr lang="en-US" sz="2000" dirty="0" smtClean="0">
                <a:solidFill>
                  <a:schemeClr val="bg2"/>
                </a:solidFill>
              </a:rPr>
              <a:t> types for </a:t>
            </a:r>
            <a:r>
              <a:rPr lang="en-US" sz="2000" dirty="0">
                <a:solidFill>
                  <a:schemeClr val="bg2"/>
                </a:solidFill>
              </a:rPr>
              <a:t>Graphite and Cube</a:t>
            </a:r>
            <a:r>
              <a:rPr lang="en-US" sz="2000" dirty="0" smtClean="0">
                <a:solidFill>
                  <a:schemeClr val="bg2"/>
                </a:solidFill>
              </a:rPr>
              <a:t>. </a:t>
            </a:r>
          </a:p>
          <a:p>
            <a:r>
              <a:rPr lang="en-US" sz="2000" dirty="0">
                <a:solidFill>
                  <a:schemeClr val="bg2"/>
                </a:solidFill>
              </a:rPr>
              <a:t>The request function will be invoked with the start time (a Date), the stop time (another Date), the step interval (a number in milliseconds) and the callback function for when results are available. </a:t>
            </a:r>
            <a:endParaRPr lang="en-US" sz="2000" dirty="0" smtClean="0">
              <a:solidFill>
                <a:schemeClr val="bg2"/>
              </a:solidFill>
            </a:endParaRPr>
          </a:p>
          <a:p>
            <a:r>
              <a:rPr lang="en-US" sz="2000" dirty="0" err="1" smtClean="0">
                <a:solidFill>
                  <a:schemeClr val="accent1"/>
                </a:solidFill>
              </a:rPr>
              <a:t>metric.add</a:t>
            </a:r>
            <a:r>
              <a:rPr lang="en-US" sz="2000" dirty="0" smtClean="0">
                <a:solidFill>
                  <a:schemeClr val="accent1"/>
                </a:solidFill>
              </a:rPr>
              <a:t> / subtract / multiply / divide / shift()</a:t>
            </a:r>
            <a:r>
              <a:rPr lang="en-US" sz="2000" dirty="0" smtClean="0">
                <a:solidFill>
                  <a:schemeClr val="bg2"/>
                </a:solidFill>
              </a:rPr>
              <a:t> – Metrics are </a:t>
            </a:r>
            <a:r>
              <a:rPr lang="en-US" sz="2000" dirty="0" err="1" smtClean="0">
                <a:solidFill>
                  <a:schemeClr val="bg2"/>
                </a:solidFill>
              </a:rPr>
              <a:t>composable</a:t>
            </a:r>
            <a:r>
              <a:rPr lang="en-US" sz="2000" dirty="0" smtClean="0">
                <a:solidFill>
                  <a:schemeClr val="bg2"/>
                </a:solidFill>
              </a:rPr>
              <a:t>. </a:t>
            </a:r>
          </a:p>
          <a:p>
            <a:r>
              <a:rPr lang="en-US" sz="2000" dirty="0" err="1" smtClean="0">
                <a:solidFill>
                  <a:schemeClr val="accent1"/>
                </a:solidFill>
              </a:rPr>
              <a:t>context.horizon</a:t>
            </a:r>
            <a:r>
              <a:rPr lang="en-US" sz="2000" dirty="0" smtClean="0">
                <a:solidFill>
                  <a:schemeClr val="accent1"/>
                </a:solidFill>
              </a:rPr>
              <a:t> / axis / rule() </a:t>
            </a:r>
            <a:r>
              <a:rPr lang="en-US" sz="2000" dirty="0" smtClean="0">
                <a:solidFill>
                  <a:schemeClr val="bg2"/>
                </a:solidFill>
              </a:rPr>
              <a:t>– Create a new horizon chart / axis / rule.</a:t>
            </a:r>
          </a:p>
          <a:p>
            <a:r>
              <a:rPr lang="en-US" sz="2000" dirty="0" err="1">
                <a:solidFill>
                  <a:schemeClr val="accent1"/>
                </a:solidFill>
              </a:rPr>
              <a:t>c</a:t>
            </a:r>
            <a:r>
              <a:rPr lang="en-US" sz="2000" dirty="0" err="1" smtClean="0">
                <a:solidFill>
                  <a:schemeClr val="accent1"/>
                </a:solidFill>
              </a:rPr>
              <a:t>ontext.comparison</a:t>
            </a:r>
            <a:r>
              <a:rPr lang="en-US" sz="2000" dirty="0" smtClean="0">
                <a:solidFill>
                  <a:schemeClr val="accent1"/>
                </a:solidFill>
              </a:rPr>
              <a:t>() </a:t>
            </a:r>
            <a:r>
              <a:rPr lang="en-US" sz="2000" dirty="0" smtClean="0">
                <a:solidFill>
                  <a:schemeClr val="bg2"/>
                </a:solidFill>
              </a:rPr>
              <a:t>– Create a comparison chart.</a:t>
            </a:r>
            <a:endParaRPr lang="en-US" sz="2000" dirty="0">
              <a:solidFill>
                <a:schemeClr val="bg2"/>
              </a:solidFill>
            </a:endParaRPr>
          </a:p>
        </p:txBody>
      </p:sp>
      <p:sp>
        <p:nvSpPr>
          <p:cNvPr id="4" name="Text Placeholder 3"/>
          <p:cNvSpPr>
            <a:spLocks noGrp="1"/>
          </p:cNvSpPr>
          <p:nvPr>
            <p:ph type="body" idx="2"/>
          </p:nvPr>
        </p:nvSpPr>
        <p:spPr/>
        <p:txBody>
          <a:bodyPr/>
          <a:lstStyle/>
          <a:p>
            <a:endParaRPr lang="en-US"/>
          </a:p>
        </p:txBody>
      </p:sp>
      <p:pic>
        <p:nvPicPr>
          <p:cNvPr id="1029" name="Picture 5" descr="Comparison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021" y="4304402"/>
            <a:ext cx="8763000" cy="114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29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Cubism</a:t>
            </a:r>
            <a:endParaRPr lang="en-US" dirty="0"/>
          </a:p>
        </p:txBody>
      </p:sp>
      <p:sp>
        <p:nvSpPr>
          <p:cNvPr id="3" name="Text Placeholder 2"/>
          <p:cNvSpPr>
            <a:spLocks noGrp="1"/>
          </p:cNvSpPr>
          <p:nvPr>
            <p:ph type="body" idx="1"/>
          </p:nvPr>
        </p:nvSpPr>
        <p:spPr/>
        <p:txBody>
          <a:bodyPr/>
          <a:lstStyle/>
          <a:p>
            <a:r>
              <a:rPr lang="en-US" sz="2000" dirty="0" smtClean="0"/>
              <a:t>&lt;div id=“cubism”&gt;</a:t>
            </a:r>
          </a:p>
          <a:p>
            <a:endParaRPr lang="en-US" sz="2000" dirty="0" smtClean="0"/>
          </a:p>
          <a:p>
            <a:r>
              <a:rPr lang="en-US" sz="2000" dirty="0" smtClean="0"/>
              <a:t>d3.select(#cubism).</a:t>
            </a:r>
            <a:r>
              <a:rPr lang="en-US" sz="2000" dirty="0"/>
              <a:t>call(function(div</a:t>
            </a:r>
            <a:r>
              <a:rPr lang="en-US" sz="2000" dirty="0" smtClean="0"/>
              <a:t>){</a:t>
            </a:r>
            <a:endParaRPr lang="en-US" sz="2000" dirty="0"/>
          </a:p>
          <a:p>
            <a:r>
              <a:rPr lang="en-US" sz="2000" dirty="0"/>
              <a:t>        </a:t>
            </a:r>
            <a:r>
              <a:rPr lang="en-US" sz="2000" dirty="0" err="1"/>
              <a:t>div.selectAll</a:t>
            </a:r>
            <a:r>
              <a:rPr lang="en-US" sz="2000" dirty="0"/>
              <a:t>(".horizon")</a:t>
            </a:r>
          </a:p>
          <a:p>
            <a:r>
              <a:rPr lang="en-US" sz="2000" dirty="0"/>
              <a:t>          .data</a:t>
            </a:r>
            <a:r>
              <a:rPr lang="en-US" sz="2000" dirty="0" smtClean="0"/>
              <a:t>([</a:t>
            </a:r>
            <a:r>
              <a:rPr lang="en-US" sz="2000" dirty="0" err="1" smtClean="0"/>
              <a:t>formatedData</a:t>
            </a:r>
            <a:r>
              <a:rPr lang="en-US" sz="2000" dirty="0" smtClean="0"/>
              <a:t>])</a:t>
            </a:r>
            <a:endParaRPr lang="en-US" sz="2000" dirty="0"/>
          </a:p>
          <a:p>
            <a:r>
              <a:rPr lang="en-US" sz="2000" dirty="0"/>
              <a:t>          .enter().append("div")</a:t>
            </a:r>
          </a:p>
          <a:p>
            <a:r>
              <a:rPr lang="en-US" sz="2000" dirty="0"/>
              <a:t>          .</a:t>
            </a:r>
            <a:r>
              <a:rPr lang="en-US" sz="2000" dirty="0" err="1"/>
              <a:t>attr</a:t>
            </a:r>
            <a:r>
              <a:rPr lang="en-US" sz="2000" dirty="0"/>
              <a:t>("</a:t>
            </a:r>
            <a:r>
              <a:rPr lang="en-US" sz="2000" dirty="0" err="1"/>
              <a:t>class","comparison</a:t>
            </a:r>
            <a:r>
              <a:rPr lang="en-US" sz="2000" dirty="0"/>
              <a:t>")</a:t>
            </a:r>
          </a:p>
          <a:p>
            <a:r>
              <a:rPr lang="en-US" sz="2000" dirty="0"/>
              <a:t>          .call(</a:t>
            </a:r>
            <a:r>
              <a:rPr lang="en-US" sz="2000" dirty="0" err="1">
                <a:solidFill>
                  <a:schemeClr val="accent1"/>
                </a:solidFill>
              </a:rPr>
              <a:t>context.horizon</a:t>
            </a:r>
            <a:r>
              <a:rPr lang="en-US" sz="2000" dirty="0">
                <a:solidFill>
                  <a:schemeClr val="accent1"/>
                </a:solidFill>
              </a:rPr>
              <a:t>()</a:t>
            </a:r>
          </a:p>
          <a:p>
            <a:r>
              <a:rPr lang="en-US" sz="2000" dirty="0"/>
              <a:t>          .height(60).title</a:t>
            </a:r>
            <a:r>
              <a:rPr lang="en-US" sz="2000" dirty="0" smtClean="0"/>
              <a:t>(…)</a:t>
            </a:r>
            <a:endParaRPr lang="en-US" sz="2000" dirty="0"/>
          </a:p>
          <a:p>
            <a:r>
              <a:rPr lang="en-US" sz="2000" dirty="0"/>
              <a:t>          </a:t>
            </a:r>
            <a:r>
              <a:rPr lang="en-US" sz="2000" dirty="0" smtClean="0"/>
              <a:t>.</a:t>
            </a:r>
            <a:r>
              <a:rPr lang="en-US" sz="2000" dirty="0"/>
              <a:t>colors(["#08519c", "#*82bd", "#6baed6", "#fee6ce", "#fdae6b", "#e6550d" ])</a:t>
            </a:r>
          </a:p>
          <a:p>
            <a:r>
              <a:rPr lang="en-US" sz="2000" dirty="0"/>
              <a:t>          </a:t>
            </a:r>
            <a:r>
              <a:rPr lang="en-US" sz="2000" dirty="0" smtClean="0"/>
              <a:t>);});</a:t>
            </a:r>
            <a:endParaRPr lang="en-US" sz="2000" dirty="0"/>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12520867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Text Placeholder 2"/>
          <p:cNvSpPr>
            <a:spLocks noGrp="1"/>
          </p:cNvSpPr>
          <p:nvPr>
            <p:ph type="body" idx="1"/>
          </p:nvPr>
        </p:nvSpPr>
        <p:spPr/>
        <p:txBody>
          <a:bodyPr/>
          <a:lstStyle/>
          <a:p>
            <a:pPr marL="514350" indent="-514350">
              <a:buFont typeface="+mj-lt"/>
              <a:buAutoNum type="arabicPeriod"/>
            </a:pPr>
            <a:r>
              <a:rPr lang="en-US" dirty="0" smtClean="0"/>
              <a:t>Charts not in order</a:t>
            </a:r>
          </a:p>
          <a:p>
            <a:pPr marL="514350" indent="-514350">
              <a:buFont typeface="+mj-lt"/>
              <a:buAutoNum type="arabicPeriod"/>
            </a:pPr>
            <a:r>
              <a:rPr lang="en-US" dirty="0" smtClean="0"/>
              <a:t>A new way for Cubism to fetch data</a:t>
            </a:r>
          </a:p>
          <a:p>
            <a:pPr marL="514350" indent="-514350">
              <a:buFont typeface="+mj-lt"/>
              <a:buAutoNum type="arabicPeriod"/>
            </a:pPr>
            <a:r>
              <a:rPr lang="en-US" dirty="0" smtClean="0"/>
              <a:t>Doesn’t support IE</a:t>
            </a:r>
            <a:endParaRPr lang="en-US" dirty="0"/>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5656055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Introduction to Nimbus</a:t>
            </a:r>
            <a:endParaRPr lang="en-US" dirty="0"/>
          </a:p>
        </p:txBody>
      </p:sp>
      <p:sp>
        <p:nvSpPr>
          <p:cNvPr id="4" name="Text Placeholder 3"/>
          <p:cNvSpPr>
            <a:spLocks noGrp="1"/>
          </p:cNvSpPr>
          <p:nvPr>
            <p:ph type="body" idx="1"/>
          </p:nvPr>
        </p:nvSpPr>
        <p:spPr/>
        <p:txBody>
          <a:bodyPr/>
          <a:lstStyle/>
          <a:p>
            <a:r>
              <a:rPr lang="en-US" sz="2400" dirty="0" smtClean="0"/>
              <a:t>Nimbus: </a:t>
            </a:r>
            <a:r>
              <a:rPr lang="en-US" sz="2400" dirty="0">
                <a:solidFill>
                  <a:schemeClr val="tx1"/>
                </a:solidFill>
              </a:rPr>
              <a:t>a </a:t>
            </a:r>
            <a:r>
              <a:rPr lang="en-US" sz="2400" b="1" dirty="0">
                <a:solidFill>
                  <a:schemeClr val="tx1"/>
                </a:solidFill>
              </a:rPr>
              <a:t>cloud-based</a:t>
            </a:r>
            <a:r>
              <a:rPr lang="en-US" sz="2400" dirty="0">
                <a:solidFill>
                  <a:schemeClr val="tx1"/>
                </a:solidFill>
              </a:rPr>
              <a:t> solution for </a:t>
            </a:r>
            <a:r>
              <a:rPr lang="en-US" sz="2400" b="1" dirty="0" smtClean="0">
                <a:solidFill>
                  <a:schemeClr val="tx1"/>
                </a:solidFill>
              </a:rPr>
              <a:t>real-time</a:t>
            </a:r>
            <a:r>
              <a:rPr lang="en-US" sz="2400" dirty="0" smtClean="0">
                <a:solidFill>
                  <a:schemeClr val="tx1"/>
                </a:solidFill>
              </a:rPr>
              <a:t> </a:t>
            </a:r>
            <a:r>
              <a:rPr lang="en-US" sz="2400" dirty="0">
                <a:solidFill>
                  <a:schemeClr val="tx1"/>
                </a:solidFill>
              </a:rPr>
              <a:t>production </a:t>
            </a:r>
            <a:r>
              <a:rPr lang="en-US" sz="2400" dirty="0" smtClean="0">
                <a:solidFill>
                  <a:schemeClr val="tx1"/>
                </a:solidFill>
              </a:rPr>
              <a:t>surveillance and optimization</a:t>
            </a:r>
            <a:endParaRPr lang="en-US" sz="2400" dirty="0"/>
          </a:p>
        </p:txBody>
      </p:sp>
      <p:sp>
        <p:nvSpPr>
          <p:cNvPr id="5" name="Text Placeholder 4"/>
          <p:cNvSpPr>
            <a:spLocks noGrp="1"/>
          </p:cNvSpPr>
          <p:nvPr>
            <p:ph type="body" idx="2"/>
          </p:nvPr>
        </p:nvSpPr>
        <p:spPr/>
        <p:txBody>
          <a:bodyPr/>
          <a:lstStyle/>
          <a:p>
            <a:endParaRPr lang="en-US"/>
          </a:p>
        </p:txBody>
      </p:sp>
      <p:pic>
        <p:nvPicPr>
          <p:cNvPr id="6" name="Picture 5"/>
          <p:cNvPicPr>
            <a:picLocks noChangeAspect="1"/>
          </p:cNvPicPr>
          <p:nvPr/>
        </p:nvPicPr>
        <p:blipFill>
          <a:blip r:embed="rId2"/>
          <a:stretch>
            <a:fillRect/>
          </a:stretch>
        </p:blipFill>
        <p:spPr>
          <a:xfrm>
            <a:off x="7756544" y="3654013"/>
            <a:ext cx="3076816" cy="2209154"/>
          </a:xfrm>
          <a:prstGeom prst="rect">
            <a:avLst/>
          </a:prstGeom>
        </p:spPr>
      </p:pic>
      <p:pic>
        <p:nvPicPr>
          <p:cNvPr id="7" name="Picture 6"/>
          <p:cNvPicPr>
            <a:picLocks noChangeAspect="1"/>
          </p:cNvPicPr>
          <p:nvPr/>
        </p:nvPicPr>
        <p:blipFill>
          <a:blip r:embed="rId3"/>
          <a:stretch>
            <a:fillRect/>
          </a:stretch>
        </p:blipFill>
        <p:spPr>
          <a:xfrm>
            <a:off x="4128384" y="1295017"/>
            <a:ext cx="2439811" cy="2439811"/>
          </a:xfrm>
          <a:prstGeom prst="rect">
            <a:avLst/>
          </a:prstGeom>
        </p:spPr>
      </p:pic>
      <p:pic>
        <p:nvPicPr>
          <p:cNvPr id="8" name="Picture 7"/>
          <p:cNvPicPr>
            <a:picLocks noChangeAspect="1"/>
          </p:cNvPicPr>
          <p:nvPr/>
        </p:nvPicPr>
        <p:blipFill>
          <a:blip r:embed="rId4"/>
          <a:stretch>
            <a:fillRect/>
          </a:stretch>
        </p:blipFill>
        <p:spPr>
          <a:xfrm>
            <a:off x="918263" y="3488996"/>
            <a:ext cx="2231578" cy="2374171"/>
          </a:xfrm>
          <a:prstGeom prst="rect">
            <a:avLst/>
          </a:prstGeom>
        </p:spPr>
      </p:pic>
      <p:sp>
        <p:nvSpPr>
          <p:cNvPr id="9" name="Right Arrow 8"/>
          <p:cNvSpPr/>
          <p:nvPr/>
        </p:nvSpPr>
        <p:spPr>
          <a:xfrm rot="18933540">
            <a:off x="2810659" y="3346794"/>
            <a:ext cx="1286625" cy="61443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2375869">
            <a:off x="6603678" y="3348789"/>
            <a:ext cx="1352565" cy="61443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1289" y="0"/>
            <a:ext cx="1247077" cy="1251774"/>
          </a:xfrm>
          <a:prstGeom prst="rect">
            <a:avLst/>
          </a:prstGeom>
        </p:spPr>
      </p:pic>
      <p:grpSp>
        <p:nvGrpSpPr>
          <p:cNvPr id="11" name="Shape 316"/>
          <p:cNvGrpSpPr/>
          <p:nvPr/>
        </p:nvGrpSpPr>
        <p:grpSpPr>
          <a:xfrm>
            <a:off x="10938154" y="3583313"/>
            <a:ext cx="691851" cy="2185536"/>
            <a:chOff x="10949754" y="1921627"/>
            <a:chExt cx="691851" cy="2185536"/>
          </a:xfrm>
        </p:grpSpPr>
        <p:pic>
          <p:nvPicPr>
            <p:cNvPr id="14" name="Shape 317"/>
            <p:cNvPicPr preferRelativeResize="0"/>
            <p:nvPr/>
          </p:nvPicPr>
          <p:blipFill rotWithShape="1">
            <a:blip r:embed="rId6">
              <a:alphaModFix/>
            </a:blip>
            <a:srcRect/>
            <a:stretch/>
          </p:blipFill>
          <p:spPr>
            <a:xfrm>
              <a:off x="10972906" y="1921627"/>
              <a:ext cx="668700" cy="568649"/>
            </a:xfrm>
            <a:prstGeom prst="rect">
              <a:avLst/>
            </a:prstGeom>
            <a:noFill/>
            <a:ln>
              <a:noFill/>
            </a:ln>
          </p:spPr>
        </p:pic>
        <p:pic>
          <p:nvPicPr>
            <p:cNvPr id="15" name="Shape 318"/>
            <p:cNvPicPr preferRelativeResize="0"/>
            <p:nvPr/>
          </p:nvPicPr>
          <p:blipFill rotWithShape="1">
            <a:blip r:embed="rId6">
              <a:alphaModFix/>
            </a:blip>
            <a:srcRect/>
            <a:stretch/>
          </p:blipFill>
          <p:spPr>
            <a:xfrm>
              <a:off x="10949754" y="2757777"/>
              <a:ext cx="668700" cy="568649"/>
            </a:xfrm>
            <a:prstGeom prst="rect">
              <a:avLst/>
            </a:prstGeom>
            <a:noFill/>
            <a:ln>
              <a:noFill/>
            </a:ln>
          </p:spPr>
        </p:pic>
        <p:pic>
          <p:nvPicPr>
            <p:cNvPr id="16" name="Shape 319"/>
            <p:cNvPicPr preferRelativeResize="0"/>
            <p:nvPr/>
          </p:nvPicPr>
          <p:blipFill rotWithShape="1">
            <a:blip r:embed="rId6">
              <a:alphaModFix/>
            </a:blip>
            <a:srcRect/>
            <a:stretch/>
          </p:blipFill>
          <p:spPr>
            <a:xfrm>
              <a:off x="10972906" y="3538514"/>
              <a:ext cx="668700" cy="568649"/>
            </a:xfrm>
            <a:prstGeom prst="rect">
              <a:avLst/>
            </a:prstGeom>
            <a:noFill/>
            <a:ln>
              <a:noFill/>
            </a:ln>
          </p:spPr>
        </p:pic>
      </p:grpSp>
      <p:sp>
        <p:nvSpPr>
          <p:cNvPr id="2" name="TextBox 1"/>
          <p:cNvSpPr txBox="1"/>
          <p:nvPr/>
        </p:nvSpPr>
        <p:spPr>
          <a:xfrm>
            <a:off x="8133694" y="3389601"/>
            <a:ext cx="2322515" cy="369332"/>
          </a:xfrm>
          <a:prstGeom prst="rect">
            <a:avLst/>
          </a:prstGeom>
          <a:noFill/>
        </p:spPr>
        <p:txBody>
          <a:bodyPr wrap="square" rtlCol="0">
            <a:spAutoFit/>
          </a:bodyPr>
          <a:lstStyle/>
          <a:p>
            <a:pPr algn="ctr"/>
            <a:r>
              <a:rPr lang="en-US" sz="1800" b="1" dirty="0" smtClean="0"/>
              <a:t>Data Visualization</a:t>
            </a:r>
            <a:endParaRPr lang="en-US" sz="1800" b="1" dirty="0"/>
          </a:p>
        </p:txBody>
      </p:sp>
      <p:grpSp>
        <p:nvGrpSpPr>
          <p:cNvPr id="17" name="Shape 251"/>
          <p:cNvGrpSpPr/>
          <p:nvPr/>
        </p:nvGrpSpPr>
        <p:grpSpPr>
          <a:xfrm>
            <a:off x="3065128" y="4865574"/>
            <a:ext cx="673089" cy="937261"/>
            <a:chOff x="743729" y="1983515"/>
            <a:chExt cx="502267" cy="699395"/>
          </a:xfrm>
        </p:grpSpPr>
        <p:pic>
          <p:nvPicPr>
            <p:cNvPr id="18" name="Shape 252"/>
            <p:cNvPicPr preferRelativeResize="0"/>
            <p:nvPr/>
          </p:nvPicPr>
          <p:blipFill rotWithShape="1">
            <a:blip r:embed="rId7">
              <a:alphaModFix/>
            </a:blip>
            <a:srcRect/>
            <a:stretch/>
          </p:blipFill>
          <p:spPr>
            <a:xfrm>
              <a:off x="765572" y="1983515"/>
              <a:ext cx="459978" cy="477507"/>
            </a:xfrm>
            <a:prstGeom prst="rect">
              <a:avLst/>
            </a:prstGeom>
            <a:noFill/>
            <a:ln>
              <a:noFill/>
            </a:ln>
          </p:spPr>
        </p:pic>
        <p:sp>
          <p:nvSpPr>
            <p:cNvPr id="19" name="Shape 253"/>
            <p:cNvSpPr txBox="1"/>
            <p:nvPr/>
          </p:nvSpPr>
          <p:spPr>
            <a:xfrm>
              <a:off x="743729" y="2431916"/>
              <a:ext cx="502267" cy="25099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dirty="0" smtClean="0">
                  <a:solidFill>
                    <a:srgbClr val="0070C0"/>
                  </a:solidFill>
                  <a:latin typeface="Arial"/>
                  <a:ea typeface="Arial"/>
                  <a:cs typeface="Arial"/>
                  <a:sym typeface="Arial"/>
                </a:rPr>
                <a:t>Amps</a:t>
              </a:r>
              <a:endParaRPr lang="en-US" sz="1000" dirty="0">
                <a:solidFill>
                  <a:srgbClr val="0070C0"/>
                </a:solidFill>
                <a:latin typeface="Arial"/>
                <a:ea typeface="Arial"/>
                <a:cs typeface="Arial"/>
                <a:sym typeface="Arial"/>
              </a:endParaRPr>
            </a:p>
          </p:txBody>
        </p:sp>
      </p:grpSp>
      <p:grpSp>
        <p:nvGrpSpPr>
          <p:cNvPr id="20" name="Shape 251"/>
          <p:cNvGrpSpPr/>
          <p:nvPr/>
        </p:nvGrpSpPr>
        <p:grpSpPr>
          <a:xfrm>
            <a:off x="415793" y="3649359"/>
            <a:ext cx="684440" cy="943936"/>
            <a:chOff x="743729" y="1983515"/>
            <a:chExt cx="503664" cy="694621"/>
          </a:xfrm>
        </p:grpSpPr>
        <p:pic>
          <p:nvPicPr>
            <p:cNvPr id="21" name="Shape 252"/>
            <p:cNvPicPr preferRelativeResize="0"/>
            <p:nvPr/>
          </p:nvPicPr>
          <p:blipFill rotWithShape="1">
            <a:blip r:embed="rId7">
              <a:alphaModFix/>
            </a:blip>
            <a:srcRect/>
            <a:stretch/>
          </p:blipFill>
          <p:spPr>
            <a:xfrm>
              <a:off x="765572" y="1983515"/>
              <a:ext cx="459978" cy="477507"/>
            </a:xfrm>
            <a:prstGeom prst="rect">
              <a:avLst/>
            </a:prstGeom>
            <a:noFill/>
            <a:ln>
              <a:noFill/>
            </a:ln>
          </p:spPr>
        </p:pic>
        <p:sp>
          <p:nvSpPr>
            <p:cNvPr id="22" name="Shape 253"/>
            <p:cNvSpPr txBox="1"/>
            <p:nvPr/>
          </p:nvSpPr>
          <p:spPr>
            <a:xfrm>
              <a:off x="743729" y="2431916"/>
              <a:ext cx="503664"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dirty="0" smtClean="0">
                  <a:solidFill>
                    <a:srgbClr val="0070C0"/>
                  </a:solidFill>
                  <a:latin typeface="Arial"/>
                  <a:ea typeface="Arial"/>
                  <a:cs typeface="Arial"/>
                  <a:sym typeface="Arial"/>
                </a:rPr>
                <a:t>Voltage</a:t>
              </a:r>
              <a:endParaRPr lang="en-US" sz="1000" dirty="0">
                <a:solidFill>
                  <a:srgbClr val="0070C0"/>
                </a:solidFill>
                <a:latin typeface="Arial"/>
                <a:ea typeface="Arial"/>
                <a:cs typeface="Arial"/>
                <a:sym typeface="Arial"/>
              </a:endParaRPr>
            </a:p>
          </p:txBody>
        </p:sp>
      </p:grpSp>
      <p:grpSp>
        <p:nvGrpSpPr>
          <p:cNvPr id="23" name="Shape 251"/>
          <p:cNvGrpSpPr/>
          <p:nvPr/>
        </p:nvGrpSpPr>
        <p:grpSpPr>
          <a:xfrm>
            <a:off x="657946" y="5186291"/>
            <a:ext cx="768638" cy="1060057"/>
            <a:chOff x="743729" y="1983515"/>
            <a:chExt cx="503664" cy="694621"/>
          </a:xfrm>
        </p:grpSpPr>
        <p:pic>
          <p:nvPicPr>
            <p:cNvPr id="24" name="Shape 252"/>
            <p:cNvPicPr preferRelativeResize="0"/>
            <p:nvPr/>
          </p:nvPicPr>
          <p:blipFill rotWithShape="1">
            <a:blip r:embed="rId7">
              <a:alphaModFix/>
            </a:blip>
            <a:srcRect/>
            <a:stretch/>
          </p:blipFill>
          <p:spPr>
            <a:xfrm>
              <a:off x="765572" y="1983515"/>
              <a:ext cx="459978" cy="477507"/>
            </a:xfrm>
            <a:prstGeom prst="rect">
              <a:avLst/>
            </a:prstGeom>
            <a:noFill/>
            <a:ln>
              <a:noFill/>
            </a:ln>
          </p:spPr>
        </p:pic>
        <p:sp>
          <p:nvSpPr>
            <p:cNvPr id="25" name="Shape 253"/>
            <p:cNvSpPr txBox="1"/>
            <p:nvPr/>
          </p:nvSpPr>
          <p:spPr>
            <a:xfrm>
              <a:off x="743729" y="2431916"/>
              <a:ext cx="503664"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dirty="0" smtClean="0">
                  <a:solidFill>
                    <a:srgbClr val="0070C0"/>
                  </a:solidFill>
                </a:rPr>
                <a:t>Pressure</a:t>
              </a:r>
              <a:endParaRPr lang="en-US" sz="1000" dirty="0">
                <a:solidFill>
                  <a:srgbClr val="0070C0"/>
                </a:solidFill>
                <a:latin typeface="Arial"/>
                <a:ea typeface="Arial"/>
                <a:cs typeface="Arial"/>
                <a:sym typeface="Arial"/>
              </a:endParaRPr>
            </a:p>
          </p:txBody>
        </p:sp>
      </p:grpSp>
      <p:grpSp>
        <p:nvGrpSpPr>
          <p:cNvPr id="26" name="Shape 251"/>
          <p:cNvGrpSpPr/>
          <p:nvPr/>
        </p:nvGrpSpPr>
        <p:grpSpPr>
          <a:xfrm>
            <a:off x="2197167" y="5693057"/>
            <a:ext cx="684440" cy="943936"/>
            <a:chOff x="743729" y="1983515"/>
            <a:chExt cx="503664" cy="694621"/>
          </a:xfrm>
        </p:grpSpPr>
        <p:pic>
          <p:nvPicPr>
            <p:cNvPr id="27" name="Shape 252"/>
            <p:cNvPicPr preferRelativeResize="0"/>
            <p:nvPr/>
          </p:nvPicPr>
          <p:blipFill rotWithShape="1">
            <a:blip r:embed="rId7">
              <a:alphaModFix/>
            </a:blip>
            <a:srcRect/>
            <a:stretch/>
          </p:blipFill>
          <p:spPr>
            <a:xfrm>
              <a:off x="765572" y="1983515"/>
              <a:ext cx="459978" cy="477507"/>
            </a:xfrm>
            <a:prstGeom prst="rect">
              <a:avLst/>
            </a:prstGeom>
            <a:noFill/>
            <a:ln>
              <a:noFill/>
            </a:ln>
          </p:spPr>
        </p:pic>
        <p:sp>
          <p:nvSpPr>
            <p:cNvPr id="28" name="Shape 253"/>
            <p:cNvSpPr txBox="1"/>
            <p:nvPr/>
          </p:nvSpPr>
          <p:spPr>
            <a:xfrm>
              <a:off x="743729" y="2431916"/>
              <a:ext cx="503664"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dirty="0" smtClean="0">
                  <a:solidFill>
                    <a:srgbClr val="0070C0"/>
                  </a:solidFill>
                  <a:latin typeface="Arial"/>
                  <a:ea typeface="Arial"/>
                  <a:cs typeface="Arial"/>
                  <a:sym typeface="Arial"/>
                </a:rPr>
                <a:t>Temp</a:t>
              </a:r>
              <a:endParaRPr lang="en-US" sz="1000" dirty="0">
                <a:solidFill>
                  <a:srgbClr val="0070C0"/>
                </a:solidFill>
                <a:latin typeface="Arial"/>
                <a:ea typeface="Arial"/>
                <a:cs typeface="Arial"/>
                <a:sym typeface="Arial"/>
              </a:endParaRPr>
            </a:p>
          </p:txBody>
        </p:sp>
      </p:grpSp>
    </p:spTree>
    <p:extLst>
      <p:ext uri="{BB962C8B-B14F-4D97-AF65-F5344CB8AC3E}">
        <p14:creationId xmlns:p14="http://schemas.microsoft.com/office/powerpoint/2010/main" val="230448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5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5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
                            </p:stCondLst>
                            <p:childTnLst>
                              <p:par>
                                <p:cTn id="45" presetID="26" presetClass="emph" presetSubtype="0" fill="hold" grpId="1" nodeType="afterEffect">
                                  <p:stCondLst>
                                    <p:cond delay="0"/>
                                  </p:stCondLst>
                                  <p:childTnLst>
                                    <p:animEffect transition="out" filter="fade">
                                      <p:cBhvr>
                                        <p:cTn id="46" dur="500" tmFilter="0, 0; .2, .5; .8, .5; 1, 0"/>
                                        <p:tgtEl>
                                          <p:spTgt spid="2"/>
                                        </p:tgtEl>
                                      </p:cBhvr>
                                    </p:animEffect>
                                    <p:animScale>
                                      <p:cBhvr>
                                        <p:cTn id="47" dur="250" autoRev="1" fill="hold"/>
                                        <p:tgtEl>
                                          <p:spTgt spid="2"/>
                                        </p:tgtEl>
                                      </p:cBhvr>
                                      <p:by x="105000" y="105000"/>
                                    </p:animScale>
                                  </p:childTnLst>
                                </p:cTn>
                              </p:par>
                              <p:par>
                                <p:cTn id="48" presetID="26" presetClass="emph" presetSubtype="0" fill="hold" nodeType="withEffect">
                                  <p:stCondLst>
                                    <p:cond delay="0"/>
                                  </p:stCondLst>
                                  <p:childTnLst>
                                    <p:animEffect transition="out" filter="fade">
                                      <p:cBhvr>
                                        <p:cTn id="49" dur="500" tmFilter="0, 0; .2, .5; .8, .5; 1, 0"/>
                                        <p:tgtEl>
                                          <p:spTgt spid="11"/>
                                        </p:tgtEl>
                                      </p:cBhvr>
                                    </p:animEffect>
                                    <p:animScale>
                                      <p:cBhvr>
                                        <p:cTn id="50"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77217" y="3244334"/>
            <a:ext cx="237566" cy="369332"/>
          </a:xfrm>
          <a:prstGeom prst="rect">
            <a:avLst/>
          </a:prstGeom>
        </p:spPr>
        <p:txBody>
          <a:bodyPr wrap="none">
            <a:spAutoFit/>
          </a:bodyPr>
          <a:lstStyle/>
          <a:p>
            <a:r>
              <a:rPr lang="en-US" b="0" dirty="0" smtClean="0">
                <a:effectLst/>
              </a:rPr>
              <a:t> </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348" t="16587" r="9817" b="16154"/>
          <a:stretch/>
        </p:blipFill>
        <p:spPr>
          <a:xfrm>
            <a:off x="1750448" y="964642"/>
            <a:ext cx="8736682" cy="5194998"/>
          </a:xfrm>
          <a:prstGeom prst="rect">
            <a:avLst/>
          </a:prstGeom>
        </p:spPr>
      </p:pic>
      <p:sp>
        <p:nvSpPr>
          <p:cNvPr id="10" name="Text Placeholder 9"/>
          <p:cNvSpPr>
            <a:spLocks noGrp="1"/>
          </p:cNvSpPr>
          <p:nvPr>
            <p:ph type="body" idx="2"/>
          </p:nvPr>
        </p:nvSpPr>
        <p:spPr/>
        <p:txBody>
          <a:bodyPr/>
          <a:lstStyle/>
          <a:p>
            <a:endParaRPr lang="en-US"/>
          </a:p>
        </p:txBody>
      </p:sp>
      <p:sp>
        <p:nvSpPr>
          <p:cNvPr id="6" name="Title 1"/>
          <p:cNvSpPr>
            <a:spLocks noGrp="1"/>
          </p:cNvSpPr>
          <p:nvPr>
            <p:ph type="title"/>
          </p:nvPr>
        </p:nvSpPr>
        <p:spPr>
          <a:xfrm>
            <a:off x="530224" y="316464"/>
            <a:ext cx="11277600" cy="381896"/>
          </a:xfrm>
        </p:spPr>
        <p:txBody>
          <a:bodyPr/>
          <a:lstStyle/>
          <a:p>
            <a:r>
              <a:rPr lang="en-US" dirty="0" smtClean="0"/>
              <a:t>PI Process Book</a:t>
            </a:r>
            <a:endParaRPr lang="en-US" dirty="0"/>
          </a:p>
        </p:txBody>
      </p:sp>
      <p:sp>
        <p:nvSpPr>
          <p:cNvPr id="5" name="Oval 4"/>
          <p:cNvSpPr/>
          <p:nvPr/>
        </p:nvSpPr>
        <p:spPr>
          <a:xfrm>
            <a:off x="6646771" y="1879042"/>
            <a:ext cx="1921938" cy="1919235"/>
          </a:xfrm>
          <a:prstGeom prst="ellipse">
            <a:avLst/>
          </a:prstGeom>
          <a:noFill/>
          <a:ln w="63500" cap="rnd">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18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LiftWatcher</a:t>
            </a:r>
            <a:endParaRPr lang="en-US" dirty="0"/>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039" y="1152500"/>
            <a:ext cx="8853921" cy="493489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220916"/>
            <a:ext cx="10058400" cy="4798063"/>
          </a:xfrm>
          <a:prstGeom prst="rect">
            <a:avLst/>
          </a:prstGeom>
        </p:spPr>
      </p:pic>
    </p:spTree>
    <p:extLst>
      <p:ext uri="{BB962C8B-B14F-4D97-AF65-F5344CB8AC3E}">
        <p14:creationId xmlns:p14="http://schemas.microsoft.com/office/powerpoint/2010/main" val="253944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5086" t="13967" r="1316" b="7004"/>
          <a:stretch/>
        </p:blipFill>
        <p:spPr>
          <a:xfrm>
            <a:off x="1488831" y="1171255"/>
            <a:ext cx="9214337" cy="4897385"/>
          </a:xfrm>
          <a:prstGeom prst="rect">
            <a:avLst/>
          </a:prstGeom>
        </p:spPr>
      </p:pic>
      <p:sp>
        <p:nvSpPr>
          <p:cNvPr id="6" name="Text Placeholder 5"/>
          <p:cNvSpPr>
            <a:spLocks noGrp="1"/>
          </p:cNvSpPr>
          <p:nvPr>
            <p:ph type="body" idx="2"/>
          </p:nvPr>
        </p:nvSpPr>
        <p:spPr/>
        <p:txBody>
          <a:bodyPr/>
          <a:lstStyle/>
          <a:p>
            <a:endParaRPr lang="en-US"/>
          </a:p>
        </p:txBody>
      </p:sp>
      <p:sp>
        <p:nvSpPr>
          <p:cNvPr id="5" name="Title 1"/>
          <p:cNvSpPr>
            <a:spLocks noGrp="1"/>
          </p:cNvSpPr>
          <p:nvPr>
            <p:ph type="title"/>
          </p:nvPr>
        </p:nvSpPr>
        <p:spPr>
          <a:xfrm>
            <a:off x="457200" y="457200"/>
            <a:ext cx="11277600" cy="381896"/>
          </a:xfrm>
        </p:spPr>
        <p:txBody>
          <a:bodyPr/>
          <a:lstStyle/>
          <a:p>
            <a:r>
              <a:rPr lang="en-US" dirty="0" smtClean="0"/>
              <a:t>RTPDD</a:t>
            </a:r>
            <a:endParaRPr lang="en-US" dirty="0"/>
          </a:p>
        </p:txBody>
      </p:sp>
    </p:spTree>
    <p:extLst>
      <p:ext uri="{BB962C8B-B14F-4D97-AF65-F5344CB8AC3E}">
        <p14:creationId xmlns:p14="http://schemas.microsoft.com/office/powerpoint/2010/main" val="1354327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idx="2"/>
          </p:nvPr>
        </p:nvSpPr>
        <p:spPr/>
        <p:txBody>
          <a:bodyPr/>
          <a:lstStyle/>
          <a:p>
            <a:endParaRPr lang="en-US"/>
          </a:p>
        </p:txBody>
      </p:sp>
      <p:grpSp>
        <p:nvGrpSpPr>
          <p:cNvPr id="12" name="Group 11"/>
          <p:cNvGrpSpPr/>
          <p:nvPr/>
        </p:nvGrpSpPr>
        <p:grpSpPr>
          <a:xfrm>
            <a:off x="2032000" y="1218254"/>
            <a:ext cx="8128000" cy="1586346"/>
            <a:chOff x="2032000" y="1218254"/>
            <a:chExt cx="8128000" cy="1586346"/>
          </a:xfrm>
        </p:grpSpPr>
        <p:sp>
          <p:nvSpPr>
            <p:cNvPr id="6" name="Freeform 5"/>
            <p:cNvSpPr/>
            <p:nvPr/>
          </p:nvSpPr>
          <p:spPr>
            <a:xfrm>
              <a:off x="4958079" y="1376889"/>
              <a:ext cx="5201921" cy="1269078"/>
            </a:xfrm>
            <a:custGeom>
              <a:avLst/>
              <a:gdLst>
                <a:gd name="connsiteX0" fmla="*/ 211517 w 1269077"/>
                <a:gd name="connsiteY0" fmla="*/ 0 h 5201920"/>
                <a:gd name="connsiteX1" fmla="*/ 1057560 w 1269077"/>
                <a:gd name="connsiteY1" fmla="*/ 0 h 5201920"/>
                <a:gd name="connsiteX2" fmla="*/ 1269077 w 1269077"/>
                <a:gd name="connsiteY2" fmla="*/ 211517 h 5201920"/>
                <a:gd name="connsiteX3" fmla="*/ 1269077 w 1269077"/>
                <a:gd name="connsiteY3" fmla="*/ 5201920 h 5201920"/>
                <a:gd name="connsiteX4" fmla="*/ 1269077 w 1269077"/>
                <a:gd name="connsiteY4" fmla="*/ 5201920 h 5201920"/>
                <a:gd name="connsiteX5" fmla="*/ 0 w 1269077"/>
                <a:gd name="connsiteY5" fmla="*/ 5201920 h 5201920"/>
                <a:gd name="connsiteX6" fmla="*/ 0 w 1269077"/>
                <a:gd name="connsiteY6" fmla="*/ 5201920 h 5201920"/>
                <a:gd name="connsiteX7" fmla="*/ 0 w 1269077"/>
                <a:gd name="connsiteY7" fmla="*/ 211517 h 5201920"/>
                <a:gd name="connsiteX8" fmla="*/ 211517 w 1269077"/>
                <a:gd name="connsiteY8" fmla="*/ 0 h 520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9077" h="5201920">
                  <a:moveTo>
                    <a:pt x="1269077" y="867005"/>
                  </a:moveTo>
                  <a:lnTo>
                    <a:pt x="1269077" y="4334915"/>
                  </a:lnTo>
                  <a:cubicBezTo>
                    <a:pt x="1269077" y="4813749"/>
                    <a:pt x="1245974" y="5201918"/>
                    <a:pt x="1217475" y="5201918"/>
                  </a:cubicBezTo>
                  <a:lnTo>
                    <a:pt x="0" y="5201918"/>
                  </a:lnTo>
                  <a:lnTo>
                    <a:pt x="0" y="5201918"/>
                  </a:lnTo>
                  <a:lnTo>
                    <a:pt x="0" y="2"/>
                  </a:lnTo>
                  <a:lnTo>
                    <a:pt x="0" y="2"/>
                  </a:lnTo>
                  <a:lnTo>
                    <a:pt x="1217475" y="2"/>
                  </a:lnTo>
                  <a:cubicBezTo>
                    <a:pt x="1245974" y="2"/>
                    <a:pt x="1269077" y="388171"/>
                    <a:pt x="1269077" y="867005"/>
                  </a:cubicBezTo>
                  <a:close/>
                </a:path>
              </a:pathLst>
            </a:custGeom>
          </p:spPr>
          <p:style>
            <a:lnRef idx="2">
              <a:schemeClr val="dk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247651" tIns="185776" rIns="309601" bIns="185777"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Surveillance Engineers</a:t>
              </a:r>
              <a:endParaRPr lang="en-US" sz="2400" kern="1200" dirty="0"/>
            </a:p>
          </p:txBody>
        </p:sp>
        <p:sp>
          <p:nvSpPr>
            <p:cNvPr id="7" name="Freeform 6"/>
            <p:cNvSpPr/>
            <p:nvPr/>
          </p:nvSpPr>
          <p:spPr>
            <a:xfrm>
              <a:off x="2032000" y="1218254"/>
              <a:ext cx="2926080" cy="1586346"/>
            </a:xfrm>
            <a:custGeom>
              <a:avLst/>
              <a:gdLst>
                <a:gd name="connsiteX0" fmla="*/ 0 w 2926080"/>
                <a:gd name="connsiteY0" fmla="*/ 264396 h 1586346"/>
                <a:gd name="connsiteX1" fmla="*/ 264396 w 2926080"/>
                <a:gd name="connsiteY1" fmla="*/ 0 h 1586346"/>
                <a:gd name="connsiteX2" fmla="*/ 2661684 w 2926080"/>
                <a:gd name="connsiteY2" fmla="*/ 0 h 1586346"/>
                <a:gd name="connsiteX3" fmla="*/ 2926080 w 2926080"/>
                <a:gd name="connsiteY3" fmla="*/ 264396 h 1586346"/>
                <a:gd name="connsiteX4" fmla="*/ 2926080 w 2926080"/>
                <a:gd name="connsiteY4" fmla="*/ 1321950 h 1586346"/>
                <a:gd name="connsiteX5" fmla="*/ 2661684 w 2926080"/>
                <a:gd name="connsiteY5" fmla="*/ 1586346 h 1586346"/>
                <a:gd name="connsiteX6" fmla="*/ 264396 w 2926080"/>
                <a:gd name="connsiteY6" fmla="*/ 1586346 h 1586346"/>
                <a:gd name="connsiteX7" fmla="*/ 0 w 2926080"/>
                <a:gd name="connsiteY7" fmla="*/ 1321950 h 1586346"/>
                <a:gd name="connsiteX8" fmla="*/ 0 w 2926080"/>
                <a:gd name="connsiteY8" fmla="*/ 264396 h 158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6080" h="1586346">
                  <a:moveTo>
                    <a:pt x="0" y="264396"/>
                  </a:moveTo>
                  <a:cubicBezTo>
                    <a:pt x="0" y="118374"/>
                    <a:pt x="118374" y="0"/>
                    <a:pt x="264396" y="0"/>
                  </a:cubicBezTo>
                  <a:lnTo>
                    <a:pt x="2661684" y="0"/>
                  </a:lnTo>
                  <a:cubicBezTo>
                    <a:pt x="2807706" y="0"/>
                    <a:pt x="2926080" y="118374"/>
                    <a:pt x="2926080" y="264396"/>
                  </a:cubicBezTo>
                  <a:lnTo>
                    <a:pt x="2926080" y="1321950"/>
                  </a:lnTo>
                  <a:cubicBezTo>
                    <a:pt x="2926080" y="1467972"/>
                    <a:pt x="2807706" y="1586346"/>
                    <a:pt x="2661684" y="1586346"/>
                  </a:cubicBezTo>
                  <a:lnTo>
                    <a:pt x="264396" y="1586346"/>
                  </a:lnTo>
                  <a:cubicBezTo>
                    <a:pt x="118374" y="1586346"/>
                    <a:pt x="0" y="1467972"/>
                    <a:pt x="0" y="1321950"/>
                  </a:cubicBezTo>
                  <a:lnTo>
                    <a:pt x="0" y="264396"/>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91739" tIns="134589" rIns="191739" bIns="134589" numCol="1" spcCol="1270" anchor="ctr" anchorCtr="0">
              <a:noAutofit/>
            </a:bodyPr>
            <a:lstStyle/>
            <a:p>
              <a:pPr lvl="0" algn="ctr" defTabSz="1333500">
                <a:lnSpc>
                  <a:spcPct val="90000"/>
                </a:lnSpc>
                <a:spcBef>
                  <a:spcPct val="0"/>
                </a:spcBef>
                <a:spcAft>
                  <a:spcPct val="35000"/>
                </a:spcAft>
              </a:pPr>
              <a:r>
                <a:rPr lang="en-US" sz="3000" kern="1200" dirty="0" smtClean="0"/>
                <a:t>User</a:t>
              </a:r>
              <a:endParaRPr lang="en-US" sz="3000" kern="1200" dirty="0"/>
            </a:p>
          </p:txBody>
        </p:sp>
      </p:grpSp>
      <p:grpSp>
        <p:nvGrpSpPr>
          <p:cNvPr id="13" name="Group 12"/>
          <p:cNvGrpSpPr/>
          <p:nvPr/>
        </p:nvGrpSpPr>
        <p:grpSpPr>
          <a:xfrm>
            <a:off x="2032000" y="2883918"/>
            <a:ext cx="8128000" cy="1586346"/>
            <a:chOff x="2032000" y="2883918"/>
            <a:chExt cx="8128000" cy="1586346"/>
          </a:xfrm>
        </p:grpSpPr>
        <p:sp>
          <p:nvSpPr>
            <p:cNvPr id="8" name="Freeform 7"/>
            <p:cNvSpPr/>
            <p:nvPr/>
          </p:nvSpPr>
          <p:spPr>
            <a:xfrm>
              <a:off x="4958079" y="2977189"/>
              <a:ext cx="5201921" cy="1399806"/>
            </a:xfrm>
            <a:custGeom>
              <a:avLst/>
              <a:gdLst>
                <a:gd name="connsiteX0" fmla="*/ 233305 w 1399805"/>
                <a:gd name="connsiteY0" fmla="*/ 0 h 5201920"/>
                <a:gd name="connsiteX1" fmla="*/ 1166500 w 1399805"/>
                <a:gd name="connsiteY1" fmla="*/ 0 h 5201920"/>
                <a:gd name="connsiteX2" fmla="*/ 1399805 w 1399805"/>
                <a:gd name="connsiteY2" fmla="*/ 233305 h 5201920"/>
                <a:gd name="connsiteX3" fmla="*/ 1399805 w 1399805"/>
                <a:gd name="connsiteY3" fmla="*/ 5201920 h 5201920"/>
                <a:gd name="connsiteX4" fmla="*/ 1399805 w 1399805"/>
                <a:gd name="connsiteY4" fmla="*/ 5201920 h 5201920"/>
                <a:gd name="connsiteX5" fmla="*/ 0 w 1399805"/>
                <a:gd name="connsiteY5" fmla="*/ 5201920 h 5201920"/>
                <a:gd name="connsiteX6" fmla="*/ 0 w 1399805"/>
                <a:gd name="connsiteY6" fmla="*/ 5201920 h 5201920"/>
                <a:gd name="connsiteX7" fmla="*/ 0 w 1399805"/>
                <a:gd name="connsiteY7" fmla="*/ 233305 h 5201920"/>
                <a:gd name="connsiteX8" fmla="*/ 233305 w 1399805"/>
                <a:gd name="connsiteY8" fmla="*/ 0 h 520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9805" h="5201920">
                  <a:moveTo>
                    <a:pt x="1399805" y="867003"/>
                  </a:moveTo>
                  <a:lnTo>
                    <a:pt x="1399805" y="4334917"/>
                  </a:lnTo>
                  <a:cubicBezTo>
                    <a:pt x="1399805" y="4813749"/>
                    <a:pt x="1371697" y="5201918"/>
                    <a:pt x="1337024" y="5201918"/>
                  </a:cubicBezTo>
                  <a:lnTo>
                    <a:pt x="0" y="5201918"/>
                  </a:lnTo>
                  <a:lnTo>
                    <a:pt x="0" y="5201918"/>
                  </a:lnTo>
                  <a:lnTo>
                    <a:pt x="0" y="2"/>
                  </a:lnTo>
                  <a:lnTo>
                    <a:pt x="0" y="2"/>
                  </a:lnTo>
                  <a:lnTo>
                    <a:pt x="1337024" y="2"/>
                  </a:lnTo>
                  <a:cubicBezTo>
                    <a:pt x="1371697" y="2"/>
                    <a:pt x="1399805" y="388171"/>
                    <a:pt x="1399805" y="867003"/>
                  </a:cubicBezTo>
                  <a:close/>
                </a:path>
              </a:pathLst>
            </a:custGeom>
          </p:spPr>
          <p:style>
            <a:lnRef idx="2">
              <a:schemeClr val="dk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247651" tIns="192158" rIns="315983" bIns="192159"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t>Easy to use</a:t>
              </a:r>
              <a:endParaRPr lang="en-US" sz="2200" kern="1200" dirty="0"/>
            </a:p>
            <a:p>
              <a:pPr marL="228600" lvl="1" indent="-228600" algn="l" defTabSz="977900">
                <a:lnSpc>
                  <a:spcPct val="90000"/>
                </a:lnSpc>
                <a:spcBef>
                  <a:spcPct val="0"/>
                </a:spcBef>
                <a:spcAft>
                  <a:spcPct val="15000"/>
                </a:spcAft>
                <a:buChar char="••"/>
              </a:pPr>
              <a:r>
                <a:rPr lang="en-US" sz="2200" kern="1200" dirty="0" smtClean="0"/>
                <a:t>Easy to read</a:t>
              </a:r>
              <a:endParaRPr lang="en-US" sz="2200" kern="1200" dirty="0"/>
            </a:p>
            <a:p>
              <a:pPr marL="228600" lvl="1" indent="-228600" algn="l" defTabSz="977900">
                <a:lnSpc>
                  <a:spcPct val="90000"/>
                </a:lnSpc>
                <a:spcBef>
                  <a:spcPct val="0"/>
                </a:spcBef>
                <a:spcAft>
                  <a:spcPct val="15000"/>
                </a:spcAft>
                <a:buChar char="••"/>
              </a:pPr>
              <a:r>
                <a:rPr lang="en-US" sz="2200" kern="1200" dirty="0" smtClean="0"/>
                <a:t>Lots of data</a:t>
              </a:r>
              <a:endParaRPr lang="en-US" sz="2200" kern="1200" dirty="0"/>
            </a:p>
          </p:txBody>
        </p:sp>
        <p:sp>
          <p:nvSpPr>
            <p:cNvPr id="9" name="Freeform 8"/>
            <p:cNvSpPr/>
            <p:nvPr/>
          </p:nvSpPr>
          <p:spPr>
            <a:xfrm>
              <a:off x="2032000" y="2883918"/>
              <a:ext cx="2926080" cy="1586346"/>
            </a:xfrm>
            <a:custGeom>
              <a:avLst/>
              <a:gdLst>
                <a:gd name="connsiteX0" fmla="*/ 0 w 2926080"/>
                <a:gd name="connsiteY0" fmla="*/ 264396 h 1586346"/>
                <a:gd name="connsiteX1" fmla="*/ 264396 w 2926080"/>
                <a:gd name="connsiteY1" fmla="*/ 0 h 1586346"/>
                <a:gd name="connsiteX2" fmla="*/ 2661684 w 2926080"/>
                <a:gd name="connsiteY2" fmla="*/ 0 h 1586346"/>
                <a:gd name="connsiteX3" fmla="*/ 2926080 w 2926080"/>
                <a:gd name="connsiteY3" fmla="*/ 264396 h 1586346"/>
                <a:gd name="connsiteX4" fmla="*/ 2926080 w 2926080"/>
                <a:gd name="connsiteY4" fmla="*/ 1321950 h 1586346"/>
                <a:gd name="connsiteX5" fmla="*/ 2661684 w 2926080"/>
                <a:gd name="connsiteY5" fmla="*/ 1586346 h 1586346"/>
                <a:gd name="connsiteX6" fmla="*/ 264396 w 2926080"/>
                <a:gd name="connsiteY6" fmla="*/ 1586346 h 1586346"/>
                <a:gd name="connsiteX7" fmla="*/ 0 w 2926080"/>
                <a:gd name="connsiteY7" fmla="*/ 1321950 h 1586346"/>
                <a:gd name="connsiteX8" fmla="*/ 0 w 2926080"/>
                <a:gd name="connsiteY8" fmla="*/ 264396 h 158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6080" h="1586346">
                  <a:moveTo>
                    <a:pt x="0" y="264396"/>
                  </a:moveTo>
                  <a:cubicBezTo>
                    <a:pt x="0" y="118374"/>
                    <a:pt x="118374" y="0"/>
                    <a:pt x="264396" y="0"/>
                  </a:cubicBezTo>
                  <a:lnTo>
                    <a:pt x="2661684" y="0"/>
                  </a:lnTo>
                  <a:cubicBezTo>
                    <a:pt x="2807706" y="0"/>
                    <a:pt x="2926080" y="118374"/>
                    <a:pt x="2926080" y="264396"/>
                  </a:cubicBezTo>
                  <a:lnTo>
                    <a:pt x="2926080" y="1321950"/>
                  </a:lnTo>
                  <a:cubicBezTo>
                    <a:pt x="2926080" y="1467972"/>
                    <a:pt x="2807706" y="1586346"/>
                    <a:pt x="2661684" y="1586346"/>
                  </a:cubicBezTo>
                  <a:lnTo>
                    <a:pt x="264396" y="1586346"/>
                  </a:lnTo>
                  <a:cubicBezTo>
                    <a:pt x="118374" y="1586346"/>
                    <a:pt x="0" y="1467972"/>
                    <a:pt x="0" y="1321950"/>
                  </a:cubicBezTo>
                  <a:lnTo>
                    <a:pt x="0" y="264396"/>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91739" tIns="134589" rIns="191739" bIns="134589" numCol="1" spcCol="1270" anchor="ctr" anchorCtr="0">
              <a:noAutofit/>
            </a:bodyPr>
            <a:lstStyle/>
            <a:p>
              <a:pPr lvl="0" algn="ctr" defTabSz="1333500">
                <a:lnSpc>
                  <a:spcPct val="90000"/>
                </a:lnSpc>
                <a:spcBef>
                  <a:spcPct val="0"/>
                </a:spcBef>
                <a:spcAft>
                  <a:spcPct val="35000"/>
                </a:spcAft>
              </a:pPr>
              <a:r>
                <a:rPr lang="en-US" sz="3000" kern="1200" dirty="0" smtClean="0"/>
                <a:t>Visualization Requirements</a:t>
              </a:r>
              <a:endParaRPr lang="en-US" sz="3000" kern="1200" dirty="0"/>
            </a:p>
          </p:txBody>
        </p:sp>
      </p:grpSp>
      <p:grpSp>
        <p:nvGrpSpPr>
          <p:cNvPr id="14" name="Group 13"/>
          <p:cNvGrpSpPr/>
          <p:nvPr/>
        </p:nvGrpSpPr>
        <p:grpSpPr>
          <a:xfrm>
            <a:off x="2032000" y="4549582"/>
            <a:ext cx="8128000" cy="1586346"/>
            <a:chOff x="2032000" y="4549582"/>
            <a:chExt cx="8128000" cy="1586346"/>
          </a:xfrm>
        </p:grpSpPr>
        <p:sp>
          <p:nvSpPr>
            <p:cNvPr id="10" name="Freeform 9"/>
            <p:cNvSpPr/>
            <p:nvPr/>
          </p:nvSpPr>
          <p:spPr>
            <a:xfrm>
              <a:off x="4958079" y="4708217"/>
              <a:ext cx="5201921" cy="1269078"/>
            </a:xfrm>
            <a:custGeom>
              <a:avLst/>
              <a:gdLst>
                <a:gd name="connsiteX0" fmla="*/ 211517 w 1269077"/>
                <a:gd name="connsiteY0" fmla="*/ 0 h 5201920"/>
                <a:gd name="connsiteX1" fmla="*/ 1057560 w 1269077"/>
                <a:gd name="connsiteY1" fmla="*/ 0 h 5201920"/>
                <a:gd name="connsiteX2" fmla="*/ 1269077 w 1269077"/>
                <a:gd name="connsiteY2" fmla="*/ 211517 h 5201920"/>
                <a:gd name="connsiteX3" fmla="*/ 1269077 w 1269077"/>
                <a:gd name="connsiteY3" fmla="*/ 5201920 h 5201920"/>
                <a:gd name="connsiteX4" fmla="*/ 1269077 w 1269077"/>
                <a:gd name="connsiteY4" fmla="*/ 5201920 h 5201920"/>
                <a:gd name="connsiteX5" fmla="*/ 0 w 1269077"/>
                <a:gd name="connsiteY5" fmla="*/ 5201920 h 5201920"/>
                <a:gd name="connsiteX6" fmla="*/ 0 w 1269077"/>
                <a:gd name="connsiteY6" fmla="*/ 5201920 h 5201920"/>
                <a:gd name="connsiteX7" fmla="*/ 0 w 1269077"/>
                <a:gd name="connsiteY7" fmla="*/ 211517 h 5201920"/>
                <a:gd name="connsiteX8" fmla="*/ 211517 w 1269077"/>
                <a:gd name="connsiteY8" fmla="*/ 0 h 520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9077" h="5201920">
                  <a:moveTo>
                    <a:pt x="1269077" y="867005"/>
                  </a:moveTo>
                  <a:lnTo>
                    <a:pt x="1269077" y="4334915"/>
                  </a:lnTo>
                  <a:cubicBezTo>
                    <a:pt x="1269077" y="4813749"/>
                    <a:pt x="1245974" y="5201918"/>
                    <a:pt x="1217475" y="5201918"/>
                  </a:cubicBezTo>
                  <a:lnTo>
                    <a:pt x="0" y="5201918"/>
                  </a:lnTo>
                  <a:lnTo>
                    <a:pt x="0" y="5201918"/>
                  </a:lnTo>
                  <a:lnTo>
                    <a:pt x="0" y="2"/>
                  </a:lnTo>
                  <a:lnTo>
                    <a:pt x="0" y="2"/>
                  </a:lnTo>
                  <a:lnTo>
                    <a:pt x="1217475" y="2"/>
                  </a:lnTo>
                  <a:cubicBezTo>
                    <a:pt x="1245974" y="2"/>
                    <a:pt x="1269077" y="388171"/>
                    <a:pt x="1269077" y="867005"/>
                  </a:cubicBezTo>
                  <a:close/>
                </a:path>
              </a:pathLst>
            </a:custGeom>
          </p:spPr>
          <p:style>
            <a:lnRef idx="2">
              <a:schemeClr val="dk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247651" tIns="185777" rIns="309601" bIns="185776"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Improve anomaly detection</a:t>
              </a:r>
              <a:endParaRPr lang="en-US" sz="2400" kern="1200" dirty="0"/>
            </a:p>
            <a:p>
              <a:pPr marL="228600" lvl="1" indent="-228600" algn="l" defTabSz="1066800">
                <a:lnSpc>
                  <a:spcPct val="90000"/>
                </a:lnSpc>
                <a:spcBef>
                  <a:spcPct val="0"/>
                </a:spcBef>
                <a:spcAft>
                  <a:spcPct val="15000"/>
                </a:spcAft>
                <a:buChar char="••"/>
              </a:pPr>
              <a:r>
                <a:rPr lang="en-US" sz="2400" kern="1200" dirty="0" smtClean="0"/>
                <a:t>Improve crisis diagnosis</a:t>
              </a:r>
              <a:endParaRPr lang="en-US" sz="2400" kern="1200" dirty="0"/>
            </a:p>
          </p:txBody>
        </p:sp>
        <p:sp>
          <p:nvSpPr>
            <p:cNvPr id="11" name="Freeform 10"/>
            <p:cNvSpPr/>
            <p:nvPr/>
          </p:nvSpPr>
          <p:spPr>
            <a:xfrm>
              <a:off x="2032000" y="4549582"/>
              <a:ext cx="2926080" cy="1586346"/>
            </a:xfrm>
            <a:custGeom>
              <a:avLst/>
              <a:gdLst>
                <a:gd name="connsiteX0" fmla="*/ 0 w 2926080"/>
                <a:gd name="connsiteY0" fmla="*/ 264396 h 1586346"/>
                <a:gd name="connsiteX1" fmla="*/ 264396 w 2926080"/>
                <a:gd name="connsiteY1" fmla="*/ 0 h 1586346"/>
                <a:gd name="connsiteX2" fmla="*/ 2661684 w 2926080"/>
                <a:gd name="connsiteY2" fmla="*/ 0 h 1586346"/>
                <a:gd name="connsiteX3" fmla="*/ 2926080 w 2926080"/>
                <a:gd name="connsiteY3" fmla="*/ 264396 h 1586346"/>
                <a:gd name="connsiteX4" fmla="*/ 2926080 w 2926080"/>
                <a:gd name="connsiteY4" fmla="*/ 1321950 h 1586346"/>
                <a:gd name="connsiteX5" fmla="*/ 2661684 w 2926080"/>
                <a:gd name="connsiteY5" fmla="*/ 1586346 h 1586346"/>
                <a:gd name="connsiteX6" fmla="*/ 264396 w 2926080"/>
                <a:gd name="connsiteY6" fmla="*/ 1586346 h 1586346"/>
                <a:gd name="connsiteX7" fmla="*/ 0 w 2926080"/>
                <a:gd name="connsiteY7" fmla="*/ 1321950 h 1586346"/>
                <a:gd name="connsiteX8" fmla="*/ 0 w 2926080"/>
                <a:gd name="connsiteY8" fmla="*/ 264396 h 158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6080" h="1586346">
                  <a:moveTo>
                    <a:pt x="0" y="264396"/>
                  </a:moveTo>
                  <a:cubicBezTo>
                    <a:pt x="0" y="118374"/>
                    <a:pt x="118374" y="0"/>
                    <a:pt x="264396" y="0"/>
                  </a:cubicBezTo>
                  <a:lnTo>
                    <a:pt x="2661684" y="0"/>
                  </a:lnTo>
                  <a:cubicBezTo>
                    <a:pt x="2807706" y="0"/>
                    <a:pt x="2926080" y="118374"/>
                    <a:pt x="2926080" y="264396"/>
                  </a:cubicBezTo>
                  <a:lnTo>
                    <a:pt x="2926080" y="1321950"/>
                  </a:lnTo>
                  <a:cubicBezTo>
                    <a:pt x="2926080" y="1467972"/>
                    <a:pt x="2807706" y="1586346"/>
                    <a:pt x="2661684" y="1586346"/>
                  </a:cubicBezTo>
                  <a:lnTo>
                    <a:pt x="264396" y="1586346"/>
                  </a:lnTo>
                  <a:cubicBezTo>
                    <a:pt x="118374" y="1586346"/>
                    <a:pt x="0" y="1467972"/>
                    <a:pt x="0" y="1321950"/>
                  </a:cubicBezTo>
                  <a:lnTo>
                    <a:pt x="0" y="264396"/>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91739" tIns="134589" rIns="191739" bIns="134589" numCol="1" spcCol="1270" anchor="ctr" anchorCtr="0">
              <a:noAutofit/>
            </a:bodyPr>
            <a:lstStyle/>
            <a:p>
              <a:pPr lvl="0" algn="ctr" defTabSz="1333500">
                <a:lnSpc>
                  <a:spcPct val="90000"/>
                </a:lnSpc>
                <a:spcBef>
                  <a:spcPct val="0"/>
                </a:spcBef>
                <a:spcAft>
                  <a:spcPct val="35000"/>
                </a:spcAft>
              </a:pPr>
              <a:r>
                <a:rPr lang="en-US" sz="3000" kern="1200" dirty="0" smtClean="0"/>
                <a:t>Use Case</a:t>
              </a:r>
              <a:endParaRPr lang="en-US" sz="3000" kern="1200" dirty="0"/>
            </a:p>
          </p:txBody>
        </p:sp>
      </p:grpSp>
    </p:spTree>
    <p:extLst>
      <p:ext uri="{BB962C8B-B14F-4D97-AF65-F5344CB8AC3E}">
        <p14:creationId xmlns:p14="http://schemas.microsoft.com/office/powerpoint/2010/main" val="408608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652" y="651269"/>
            <a:ext cx="7338696" cy="5555461"/>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t="1094"/>
          <a:stretch/>
        </p:blipFill>
        <p:spPr>
          <a:xfrm>
            <a:off x="2463202" y="753626"/>
            <a:ext cx="7265595" cy="5453104"/>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3790" y="1535315"/>
            <a:ext cx="7384420" cy="3787369"/>
          </a:xfrm>
          <a:prstGeom prst="rect">
            <a:avLst/>
          </a:prstGeom>
        </p:spPr>
      </p:pic>
      <p:sp>
        <p:nvSpPr>
          <p:cNvPr id="2" name="Title 1"/>
          <p:cNvSpPr>
            <a:spLocks noGrp="1"/>
          </p:cNvSpPr>
          <p:nvPr>
            <p:ph type="title"/>
          </p:nvPr>
        </p:nvSpPr>
        <p:spPr/>
        <p:txBody>
          <a:bodyPr/>
          <a:lstStyle/>
          <a:p>
            <a:r>
              <a:rPr lang="en-US" dirty="0" smtClean="0"/>
              <a:t>Line Chart</a:t>
            </a:r>
            <a:endParaRPr lang="en-US" dirty="0"/>
          </a:p>
        </p:txBody>
      </p:sp>
      <p:sp>
        <p:nvSpPr>
          <p:cNvPr id="12" name="Text Placeholder 11"/>
          <p:cNvSpPr>
            <a:spLocks noGrp="1"/>
          </p:cNvSpPr>
          <p:nvPr>
            <p:ph type="body" idx="2"/>
          </p:nvPr>
        </p:nvSpPr>
        <p:spPr/>
        <p:txBody>
          <a:bodyPr/>
          <a:lstStyle/>
          <a:p>
            <a:endParaRPr lang="en-US"/>
          </a:p>
        </p:txBody>
      </p:sp>
      <p:sp>
        <p:nvSpPr>
          <p:cNvPr id="15" name="Title 1"/>
          <p:cNvSpPr txBox="1">
            <a:spLocks/>
          </p:cNvSpPr>
          <p:nvPr/>
        </p:nvSpPr>
        <p:spPr>
          <a:xfrm>
            <a:off x="457200" y="457200"/>
            <a:ext cx="11277600" cy="38189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Arial Narrow"/>
              <a:buNone/>
              <a:defRPr sz="3200" b="1" i="0" u="none" strike="noStrike" cap="none">
                <a:solidFill>
                  <a:schemeClr val="dk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mtClean="0"/>
              <a:t>Area Chart</a:t>
            </a:r>
            <a:endParaRPr lang="en-US" dirty="0"/>
          </a:p>
        </p:txBody>
      </p:sp>
      <p:sp>
        <p:nvSpPr>
          <p:cNvPr id="21" name="Title 1"/>
          <p:cNvSpPr txBox="1">
            <a:spLocks/>
          </p:cNvSpPr>
          <p:nvPr/>
        </p:nvSpPr>
        <p:spPr>
          <a:xfrm>
            <a:off x="457200" y="457200"/>
            <a:ext cx="11277600" cy="38189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Arial Narrow"/>
              <a:buNone/>
              <a:defRPr sz="3200" b="1" i="0" u="none" strike="noStrike" cap="none">
                <a:solidFill>
                  <a:schemeClr val="dk1"/>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mtClean="0"/>
              <a:t>Mirrored Area Chart</a:t>
            </a:r>
            <a:endParaRPr lang="en-US" dirty="0"/>
          </a:p>
        </p:txBody>
      </p:sp>
      <p:sp>
        <p:nvSpPr>
          <p:cNvPr id="20" name="Freeform 19"/>
          <p:cNvSpPr/>
          <p:nvPr/>
        </p:nvSpPr>
        <p:spPr>
          <a:xfrm>
            <a:off x="5980321" y="1200837"/>
            <a:ext cx="2901156" cy="1160462"/>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8242" tIns="29337" rIns="609568" bIns="29337" numCol="1" spcCol="1270" anchor="ctr" anchorCtr="0">
            <a:noAutofit/>
          </a:bodyPr>
          <a:lstStyle/>
          <a:p>
            <a:pPr lvl="0" algn="ctr" defTabSz="977900">
              <a:lnSpc>
                <a:spcPct val="90000"/>
              </a:lnSpc>
              <a:spcBef>
                <a:spcPct val="0"/>
              </a:spcBef>
              <a:spcAft>
                <a:spcPct val="35000"/>
              </a:spcAft>
            </a:pPr>
            <a:r>
              <a:rPr lang="en-US" sz="2200" kern="1200" dirty="0" smtClean="0"/>
              <a:t>Cut in half and overlay two bands</a:t>
            </a:r>
            <a:endParaRPr lang="en-US" sz="2200" kern="1200" dirty="0"/>
          </a:p>
        </p:txBody>
      </p:sp>
      <p:sp>
        <p:nvSpPr>
          <p:cNvPr id="18" name="Freeform 17"/>
          <p:cNvSpPr/>
          <p:nvPr/>
        </p:nvSpPr>
        <p:spPr>
          <a:xfrm>
            <a:off x="758240" y="1200837"/>
            <a:ext cx="2901156" cy="1160462"/>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8242" tIns="29337" rIns="609568" bIns="29337" numCol="1" spcCol="1270" anchor="ctr" anchorCtr="0">
            <a:noAutofit/>
          </a:bodyPr>
          <a:lstStyle/>
          <a:p>
            <a:pPr lvl="0" algn="ctr" defTabSz="977900">
              <a:lnSpc>
                <a:spcPct val="90000"/>
              </a:lnSpc>
              <a:spcBef>
                <a:spcPct val="0"/>
              </a:spcBef>
              <a:spcAft>
                <a:spcPct val="35000"/>
              </a:spcAft>
            </a:pPr>
            <a:r>
              <a:rPr lang="en-US" sz="2200" kern="1200" dirty="0" smtClean="0"/>
              <a:t>Fill area between line and zero</a:t>
            </a:r>
            <a:endParaRPr lang="en-US" sz="2200" kern="1200" dirty="0"/>
          </a:p>
        </p:txBody>
      </p:sp>
      <p:sp>
        <p:nvSpPr>
          <p:cNvPr id="19" name="Freeform 18"/>
          <p:cNvSpPr/>
          <p:nvPr/>
        </p:nvSpPr>
        <p:spPr>
          <a:xfrm>
            <a:off x="3369280" y="1200837"/>
            <a:ext cx="2901156" cy="1160462"/>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8242" tIns="29337" rIns="609568" bIns="29337" numCol="1" spcCol="1270" anchor="ctr" anchorCtr="0">
            <a:noAutofit/>
          </a:bodyPr>
          <a:lstStyle/>
          <a:p>
            <a:pPr lvl="0" algn="ctr" defTabSz="977900">
              <a:lnSpc>
                <a:spcPct val="90000"/>
              </a:lnSpc>
              <a:spcBef>
                <a:spcPct val="0"/>
              </a:spcBef>
              <a:spcAft>
                <a:spcPct val="35000"/>
              </a:spcAft>
            </a:pPr>
            <a:r>
              <a:rPr lang="en-US" sz="2200" kern="1200" dirty="0" smtClean="0"/>
              <a:t>Flip negative values</a:t>
            </a:r>
            <a:endParaRPr lang="en-US" sz="2200" kern="1200" dirty="0"/>
          </a:p>
        </p:txBody>
      </p:sp>
      <p:grpSp>
        <p:nvGrpSpPr>
          <p:cNvPr id="14" name="Group 13"/>
          <p:cNvGrpSpPr/>
          <p:nvPr/>
        </p:nvGrpSpPr>
        <p:grpSpPr>
          <a:xfrm>
            <a:off x="1992213" y="3282586"/>
            <a:ext cx="7992296" cy="292826"/>
            <a:chOff x="828431" y="2624657"/>
            <a:chExt cx="7992296" cy="292826"/>
          </a:xfrm>
        </p:grpSpPr>
        <p:pic>
          <p:nvPicPr>
            <p:cNvPr id="17" name="Picture 6" descr="https://upload.wikimedia.org/wikipedia/commons/thumb/7/74/Scissors_icon_black.svg/1280px-Scissors_icon_black.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431" y="2624657"/>
              <a:ext cx="367323" cy="29282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a:stCxn id="17" idx="3"/>
            </p:cNvCxnSpPr>
            <p:nvPr/>
          </p:nvCxnSpPr>
          <p:spPr>
            <a:xfrm>
              <a:off x="1195754" y="2771070"/>
              <a:ext cx="7624973" cy="0"/>
            </a:xfrm>
            <a:prstGeom prst="line">
              <a:avLst/>
            </a:prstGeom>
            <a:ln>
              <a:prstDash val="lgDash"/>
            </a:ln>
          </p:spPr>
          <p:style>
            <a:lnRef idx="1">
              <a:schemeClr val="dk1"/>
            </a:lnRef>
            <a:fillRef idx="0">
              <a:schemeClr val="dk1"/>
            </a:fillRef>
            <a:effectRef idx="0">
              <a:schemeClr val="dk1"/>
            </a:effectRef>
            <a:fontRef idx="minor">
              <a:schemeClr val="tx1"/>
            </a:fontRef>
          </p:style>
        </p:cxnSp>
      </p:grpSp>
      <p:pic>
        <p:nvPicPr>
          <p:cNvPr id="24" name="Picture 23"/>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50114"/>
          <a:stretch/>
        </p:blipFill>
        <p:spPr>
          <a:xfrm>
            <a:off x="2395778" y="3575412"/>
            <a:ext cx="7392432" cy="1891426"/>
          </a:xfrm>
          <a:prstGeom prst="rect">
            <a:avLst/>
          </a:prstGeom>
          <a:noFill/>
          <a:ln>
            <a:noFill/>
          </a:ln>
        </p:spPr>
      </p:pic>
      <p:pic>
        <p:nvPicPr>
          <p:cNvPr id="25" name="Picture 24"/>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5778" y="1325670"/>
            <a:ext cx="7392432" cy="1905266"/>
          </a:xfrm>
          <a:prstGeom prst="rect">
            <a:avLst/>
          </a:prstGeom>
        </p:spPr>
      </p:pic>
    </p:spTree>
    <p:extLst>
      <p:ext uri="{BB962C8B-B14F-4D97-AF65-F5344CB8AC3E}">
        <p14:creationId xmlns:p14="http://schemas.microsoft.com/office/powerpoint/2010/main" val="378297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0" presetClass="exit" presetSubtype="0" fill="hold" grpId="1" nodeType="after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xit" presetSubtype="0" fill="hold" grpId="1" nodeType="after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par>
                          <p:cTn id="58" fill="hold">
                            <p:stCondLst>
                              <p:cond delay="1000"/>
                            </p:stCondLst>
                            <p:childTnLst>
                              <p:par>
                                <p:cTn id="59" presetID="10" presetClass="exit" presetSubtype="0" fill="hold" nodeType="after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20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2000"/>
                                        <p:tgtEl>
                                          <p:spTgt spid="24"/>
                                        </p:tgtEl>
                                      </p:cBhvr>
                                    </p:animEffect>
                                  </p:childTnLst>
                                </p:cTn>
                              </p:par>
                              <p:par>
                                <p:cTn id="69" presetID="10" presetClass="exit" presetSubtype="0" fill="hold" nodeType="withEffect">
                                  <p:stCondLst>
                                    <p:cond delay="0"/>
                                  </p:stCondLst>
                                  <p:childTnLst>
                                    <p:animEffect transition="out" filter="fade">
                                      <p:cBhvr>
                                        <p:cTn id="70" dur="2000"/>
                                        <p:tgtEl>
                                          <p:spTgt spid="14"/>
                                        </p:tgtEl>
                                      </p:cBhvr>
                                    </p:animEffect>
                                    <p:set>
                                      <p:cBhvr>
                                        <p:cTn id="71" dur="1" fill="hold">
                                          <p:stCondLst>
                                            <p:cond delay="1999"/>
                                          </p:stCondLst>
                                        </p:cTn>
                                        <p:tgtEl>
                                          <p:spTgt spid="14"/>
                                        </p:tgtEl>
                                        <p:attrNameLst>
                                          <p:attrName>style.visibility</p:attrName>
                                        </p:attrNameLst>
                                      </p:cBhvr>
                                      <p:to>
                                        <p:strVal val="hidden"/>
                                      </p:to>
                                    </p:set>
                                  </p:childTnLst>
                                </p:cTn>
                              </p:par>
                            </p:childTnLst>
                          </p:cTn>
                        </p:par>
                        <p:par>
                          <p:cTn id="72" fill="hold">
                            <p:stCondLst>
                              <p:cond delay="3500"/>
                            </p:stCondLst>
                            <p:childTnLst>
                              <p:par>
                                <p:cTn id="73" presetID="42" presetClass="path" presetSubtype="0" accel="50000" decel="50000" fill="hold" nodeType="afterEffect">
                                  <p:stCondLst>
                                    <p:cond delay="0"/>
                                  </p:stCondLst>
                                  <p:childTnLst>
                                    <p:animMotion origin="layout" path="M 6.25E-7 4.07407E-6 L 6.25E-7 0.12199 " pathEditMode="relative" rAng="0" ptsTypes="AA">
                                      <p:cBhvr>
                                        <p:cTn id="74" dur="2000" fill="hold"/>
                                        <p:tgtEl>
                                          <p:spTgt spid="25"/>
                                        </p:tgtEl>
                                        <p:attrNameLst>
                                          <p:attrName>ppt_x</p:attrName>
                                          <p:attrName>ppt_y</p:attrName>
                                        </p:attrNameLst>
                                      </p:cBhvr>
                                      <p:rCtr x="0" y="6088"/>
                                    </p:animMotion>
                                  </p:childTnLst>
                                </p:cTn>
                              </p:par>
                              <p:par>
                                <p:cTn id="75" presetID="42" presetClass="path" presetSubtype="0" accel="50000" decel="50000" fill="hold" nodeType="withEffect">
                                  <p:stCondLst>
                                    <p:cond delay="0"/>
                                  </p:stCondLst>
                                  <p:childTnLst>
                                    <p:animMotion origin="layout" path="M 6.25E-7 7.40741E-7 L 6.25E-7 -0.20208 " pathEditMode="relative" rAng="0" ptsTypes="AA">
                                      <p:cBhvr>
                                        <p:cTn id="76" dur="2000" fill="hold"/>
                                        <p:tgtEl>
                                          <p:spTgt spid="24"/>
                                        </p:tgtEl>
                                        <p:attrNameLst>
                                          <p:attrName>ppt_x</p:attrName>
                                          <p:attrName>ppt_y</p:attrName>
                                        </p:attrNameLst>
                                      </p:cBhvr>
                                      <p:rCtr x="0" y="-10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p:bldP spid="15" grpId="1"/>
      <p:bldP spid="21" grpId="0"/>
      <p:bldP spid="20" grpId="0" animBg="1"/>
      <p:bldP spid="18" grpId="0" animBg="1"/>
      <p:bldP spid="19" grpId="0" animBg="1"/>
    </p:bldLst>
  </p:timing>
</p:sld>
</file>

<file path=ppt/theme/theme1.xml><?xml version="1.0" encoding="utf-8"?>
<a:theme xmlns:a="http://schemas.openxmlformats.org/drawingml/2006/main" name="Office Theme">
  <a:themeElements>
    <a:clrScheme name="SWT">
      <a:dk1>
        <a:srgbClr val="000000"/>
      </a:dk1>
      <a:lt1>
        <a:srgbClr val="FFFFFF"/>
      </a:lt1>
      <a:dk2>
        <a:srgbClr val="003366"/>
      </a:dk2>
      <a:lt2>
        <a:srgbClr val="999999"/>
      </a:lt2>
      <a:accent1>
        <a:srgbClr val="00B7D4"/>
      </a:accent1>
      <a:accent2>
        <a:srgbClr val="573B9F"/>
      </a:accent2>
      <a:accent3>
        <a:srgbClr val="A9B533"/>
      </a:accent3>
      <a:accent4>
        <a:srgbClr val="F7901E"/>
      </a:accent4>
      <a:accent5>
        <a:srgbClr val="D23A5D"/>
      </a:accent5>
      <a:accent6>
        <a:srgbClr val="003366"/>
      </a:accent6>
      <a:hlink>
        <a:srgbClr val="F7901E"/>
      </a:hlink>
      <a:folHlink>
        <a:srgbClr val="00AAC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SWT-2">
      <a:dk1>
        <a:srgbClr val="000000"/>
      </a:dk1>
      <a:lt1>
        <a:srgbClr val="FFFFFF"/>
      </a:lt1>
      <a:dk2>
        <a:srgbClr val="212745"/>
      </a:dk2>
      <a:lt2>
        <a:srgbClr val="C0C9D1"/>
      </a:lt2>
      <a:accent1>
        <a:srgbClr val="05A8C9"/>
      </a:accent1>
      <a:accent2>
        <a:srgbClr val="725D81"/>
      </a:accent2>
      <a:accent3>
        <a:srgbClr val="8BAB4A"/>
      </a:accent3>
      <a:accent4>
        <a:srgbClr val="EE9736"/>
      </a:accent4>
      <a:accent5>
        <a:srgbClr val="D0364B"/>
      </a:accent5>
      <a:accent6>
        <a:srgbClr val="893879"/>
      </a:accent6>
      <a:hlink>
        <a:srgbClr val="3C5FA0"/>
      </a:hlink>
      <a:folHlink>
        <a:srgbClr val="BDD4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6997</TotalTime>
  <Words>1180</Words>
  <Application>Microsoft Office PowerPoint</Application>
  <PresentationFormat>Widescreen</PresentationFormat>
  <Paragraphs>242</Paragraphs>
  <Slides>34</Slides>
  <Notes>19</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Malgun Gothic</vt:lpstr>
      <vt:lpstr>Arial</vt:lpstr>
      <vt:lpstr>Arial Narrow</vt:lpstr>
      <vt:lpstr>Calibri</vt:lpstr>
      <vt:lpstr>Merriweather Sans</vt:lpstr>
      <vt:lpstr>Noto Sans Symbols</vt:lpstr>
      <vt:lpstr>Wingdings</vt:lpstr>
      <vt:lpstr>Office Theme</vt:lpstr>
      <vt:lpstr>1_Office Theme</vt:lpstr>
      <vt:lpstr>High-Volume Real-Time Data Visualization</vt:lpstr>
      <vt:lpstr>Introduction</vt:lpstr>
      <vt:lpstr>Overview</vt:lpstr>
      <vt:lpstr>Introduction to Nimbus</vt:lpstr>
      <vt:lpstr>PI Process Book</vt:lpstr>
      <vt:lpstr>LiftWatcher</vt:lpstr>
      <vt:lpstr>RTPDD</vt:lpstr>
      <vt:lpstr>Objective</vt:lpstr>
      <vt:lpstr>Line Chart</vt:lpstr>
      <vt:lpstr>Horizon Chart</vt:lpstr>
      <vt:lpstr>Cubism</vt:lpstr>
      <vt:lpstr>Cubism Application</vt:lpstr>
      <vt:lpstr>Architecture</vt:lpstr>
      <vt:lpstr>Functional Flowchart</vt:lpstr>
      <vt:lpstr>Demo</vt:lpstr>
      <vt:lpstr>Usability</vt:lpstr>
      <vt:lpstr>Future Directions</vt:lpstr>
      <vt:lpstr>What I’ve Learned</vt:lpstr>
      <vt:lpstr>Acknowledgements</vt:lpstr>
      <vt:lpstr>High-Volume Real-Time Data Visualization</vt:lpstr>
      <vt:lpstr>D3.js : Data-Driven Documents</vt:lpstr>
      <vt:lpstr>Demo</vt:lpstr>
      <vt:lpstr>Technology</vt:lpstr>
      <vt:lpstr>Polymer: Not A Framework</vt:lpstr>
      <vt:lpstr>Polymer: Not A Framework</vt:lpstr>
      <vt:lpstr>Polyfills</vt:lpstr>
      <vt:lpstr>Browser Support of Web Components</vt:lpstr>
      <vt:lpstr>Challenges</vt:lpstr>
      <vt:lpstr>Visualization Candidates</vt:lpstr>
      <vt:lpstr>Functional Flowchart</vt:lpstr>
      <vt:lpstr>Cubism</vt:lpstr>
      <vt:lpstr>Cubism</vt:lpstr>
      <vt:lpstr>Cubism</vt:lpstr>
      <vt:lpstr>Problems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Cubism Demo</dc:title>
  <dc:creator>Patrick Cao</dc:creator>
  <cp:lastModifiedBy>Patrick Cao</cp:lastModifiedBy>
  <cp:revision>217</cp:revision>
  <dcterms:modified xsi:type="dcterms:W3CDTF">2016-08-24T19:25:51Z</dcterms:modified>
</cp:coreProperties>
</file>